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9" r:id="rId13"/>
    <p:sldId id="267" r:id="rId14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8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layout/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Casos atesos</c:v>
                </c:pt>
              </c:strCache>
            </c:strRef>
          </c:tx>
          <c:dLbls>
            <c:showPercent val="1"/>
          </c:dLbls>
          <c:cat>
            <c:strRef>
              <c:f>Hoja1!$A$2:$A$3</c:f>
              <c:strCache>
                <c:ptCount val="2"/>
                <c:pt idx="0">
                  <c:v>Any 2020</c:v>
                </c:pt>
                <c:pt idx="1">
                  <c:v>Any 2021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474</c:v>
                </c:pt>
                <c:pt idx="1">
                  <c:v>556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</c:dLbls>
          <c:cat>
            <c:strRef>
              <c:f>Hoja1!$A$2:$A$3</c:f>
              <c:strCache>
                <c:ptCount val="2"/>
                <c:pt idx="0">
                  <c:v>Any 2020</c:v>
                </c:pt>
                <c:pt idx="1">
                  <c:v>Any 2021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Víctimes de violència de gènere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showVal val="1"/>
            <c:showCatName val="1"/>
            <c:showLeaderLines val="1"/>
          </c:dLbls>
          <c:cat>
            <c:strRef>
              <c:f>Hoja1!$A$2:$A$7</c:f>
              <c:strCache>
                <c:ptCount val="6"/>
                <c:pt idx="0">
                  <c:v>Maltractament físic i psíquic</c:v>
                </c:pt>
                <c:pt idx="1">
                  <c:v>Maltractament psíquic</c:v>
                </c:pt>
                <c:pt idx="2">
                  <c:v>Maltractament físic, psíquic i sexual</c:v>
                </c:pt>
                <c:pt idx="3">
                  <c:v>Agresions sexuals</c:v>
                </c:pt>
                <c:pt idx="4">
                  <c:v>Trafic de dones</c:v>
                </c:pt>
                <c:pt idx="5">
                  <c:v>No consta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240</c:v>
                </c:pt>
                <c:pt idx="1">
                  <c:v>175</c:v>
                </c:pt>
                <c:pt idx="2">
                  <c:v>72</c:v>
                </c:pt>
                <c:pt idx="3">
                  <c:v>21</c:v>
                </c:pt>
                <c:pt idx="4">
                  <c:v>3</c:v>
                </c:pt>
                <c:pt idx="5">
                  <c:v>45</c:v>
                </c:pt>
              </c:numCache>
            </c:numRef>
          </c:val>
        </c:ser>
        <c:dLbls>
          <c:showVal val="1"/>
          <c:showCatName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line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Edat de les víctimes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Hoja1!$A$2:$A$7</c:f>
              <c:strCache>
                <c:ptCount val="6"/>
                <c:pt idx="0">
                  <c:v>De 14 a 20 anys</c:v>
                </c:pt>
                <c:pt idx="1">
                  <c:v>De 21 a 30 anys</c:v>
                </c:pt>
                <c:pt idx="2">
                  <c:v>De 31 a 40 anys</c:v>
                </c:pt>
                <c:pt idx="3">
                  <c:v>De 41 a 50 anys</c:v>
                </c:pt>
                <c:pt idx="4">
                  <c:v>Més de 50 anys</c:v>
                </c:pt>
                <c:pt idx="5">
                  <c:v>No consta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12</c:v>
                </c:pt>
                <c:pt idx="1">
                  <c:v>80</c:v>
                </c:pt>
                <c:pt idx="2">
                  <c:v>192</c:v>
                </c:pt>
                <c:pt idx="3">
                  <c:v>156</c:v>
                </c:pt>
                <c:pt idx="4">
                  <c:v>69</c:v>
                </c:pt>
                <c:pt idx="5">
                  <c:v>47</c:v>
                </c:pt>
              </c:numCache>
            </c:numRef>
          </c:val>
        </c:ser>
        <c:dLbls>
          <c:showVal val="1"/>
        </c:dLbls>
        <c:marker val="1"/>
        <c:axId val="120137600"/>
        <c:axId val="120139136"/>
      </c:lineChart>
      <c:catAx>
        <c:axId val="120137600"/>
        <c:scaling>
          <c:orientation val="minMax"/>
        </c:scaling>
        <c:axPos val="b"/>
        <c:majorTickMark val="none"/>
        <c:tickLblPos val="nextTo"/>
        <c:crossAx val="120139136"/>
        <c:crosses val="autoZero"/>
        <c:auto val="1"/>
        <c:lblAlgn val="ctr"/>
        <c:lblOffset val="100"/>
      </c:catAx>
      <c:valAx>
        <c:axId val="12013913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2013760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3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Dones</c:v>
                </c:pt>
              </c:strCache>
            </c:strRef>
          </c:tx>
          <c:dLbls>
            <c:showVal val="1"/>
          </c:dLbls>
          <c:cat>
            <c:numRef>
              <c:f>Hoja1!$A$2:$A$3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Hoja1!$B$2:$B$3</c:f>
              <c:numCache>
                <c:formatCode>General</c:formatCode>
                <c:ptCount val="2"/>
                <c:pt idx="0">
                  <c:v>62</c:v>
                </c:pt>
                <c:pt idx="1">
                  <c:v>64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Nens/es</c:v>
                </c:pt>
              </c:strCache>
            </c:strRef>
          </c:tx>
          <c:dLbls>
            <c:showVal val="1"/>
          </c:dLbls>
          <c:cat>
            <c:numRef>
              <c:f>Hoja1!$A$2:$A$3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Hoja1!$C$2:$C$3</c:f>
              <c:numCache>
                <c:formatCode>General</c:formatCode>
                <c:ptCount val="2"/>
                <c:pt idx="0">
                  <c:v>21</c:v>
                </c:pt>
                <c:pt idx="1">
                  <c:v>30</c:v>
                </c:pt>
              </c:numCache>
            </c:numRef>
          </c:val>
        </c:ser>
        <c:dLbls>
          <c:showVal val="1"/>
        </c:dLbls>
        <c:shape val="box"/>
        <c:axId val="124853248"/>
        <c:axId val="124871424"/>
        <c:axId val="0"/>
      </c:bar3DChart>
      <c:catAx>
        <c:axId val="124853248"/>
        <c:scaling>
          <c:orientation val="minMax"/>
        </c:scaling>
        <c:axPos val="b"/>
        <c:numFmt formatCode="General" sourceLinked="1"/>
        <c:majorTickMark val="none"/>
        <c:tickLblPos val="nextTo"/>
        <c:crossAx val="124871424"/>
        <c:crosses val="autoZero"/>
        <c:auto val="1"/>
        <c:lblAlgn val="ctr"/>
        <c:lblOffset val="100"/>
      </c:catAx>
      <c:valAx>
        <c:axId val="12487142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2485324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Dies</c:v>
                </c:pt>
              </c:strCache>
            </c:strRef>
          </c:tx>
          <c:cat>
            <c:numRef>
              <c:f>Hoja1!$A$2:$A$3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Hoja1!$B$2:$B$3</c:f>
              <c:numCache>
                <c:formatCode>General</c:formatCode>
                <c:ptCount val="2"/>
                <c:pt idx="0">
                  <c:v>49</c:v>
                </c:pt>
                <c:pt idx="1">
                  <c:v>49</c:v>
                </c:pt>
              </c:numCache>
            </c:numRef>
          </c:val>
        </c:ser>
        <c:shape val="box"/>
        <c:axId val="124675200"/>
        <c:axId val="124676736"/>
        <c:axId val="0"/>
      </c:bar3DChart>
      <c:catAx>
        <c:axId val="124675200"/>
        <c:scaling>
          <c:orientation val="minMax"/>
        </c:scaling>
        <c:axPos val="b"/>
        <c:numFmt formatCode="General" sourceLinked="1"/>
        <c:tickLblPos val="nextTo"/>
        <c:crossAx val="124676736"/>
        <c:crosses val="autoZero"/>
        <c:auto val="1"/>
        <c:lblAlgn val="ctr"/>
        <c:lblOffset val="100"/>
      </c:catAx>
      <c:valAx>
        <c:axId val="124676736"/>
        <c:scaling>
          <c:orientation val="minMax"/>
        </c:scaling>
        <c:axPos val="l"/>
        <c:majorGridlines/>
        <c:numFmt formatCode="General" sourceLinked="1"/>
        <c:tickLblPos val="nextTo"/>
        <c:crossAx val="1246752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Dones</c:v>
                </c:pt>
              </c:strCache>
            </c:strRef>
          </c:tx>
          <c:dLbls>
            <c:showVal val="1"/>
          </c:dLbls>
          <c:cat>
            <c:strRef>
              <c:f>Hoja1!$A$2:$A$3</c:f>
              <c:strCache>
                <c:ptCount val="2"/>
                <c:pt idx="0">
                  <c:v>D'urgència</c:v>
                </c:pt>
                <c:pt idx="1">
                  <c:v>Mitja estada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35</c:v>
                </c:pt>
                <c:pt idx="1">
                  <c:v>29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Nens/es</c:v>
                </c:pt>
              </c:strCache>
            </c:strRef>
          </c:tx>
          <c:dLbls>
            <c:showVal val="1"/>
          </c:dLbls>
          <c:cat>
            <c:strRef>
              <c:f>Hoja1!$A$2:$A$3</c:f>
              <c:strCache>
                <c:ptCount val="2"/>
                <c:pt idx="0">
                  <c:v>D'urgència</c:v>
                </c:pt>
                <c:pt idx="1">
                  <c:v>Mitja estada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13</c:v>
                </c:pt>
                <c:pt idx="1">
                  <c:v>17</c:v>
                </c:pt>
              </c:numCache>
            </c:numRef>
          </c:val>
        </c:ser>
        <c:dLbls>
          <c:showVal val="1"/>
        </c:dLbls>
        <c:gapWidth val="75"/>
        <c:shape val="box"/>
        <c:axId val="78591104"/>
        <c:axId val="78593024"/>
        <c:axId val="0"/>
      </c:bar3DChart>
      <c:catAx>
        <c:axId val="78591104"/>
        <c:scaling>
          <c:orientation val="minMax"/>
        </c:scaling>
        <c:axPos val="b"/>
        <c:majorTickMark val="none"/>
        <c:tickLblPos val="nextTo"/>
        <c:crossAx val="78593024"/>
        <c:crosses val="autoZero"/>
        <c:auto val="1"/>
        <c:lblAlgn val="ctr"/>
        <c:lblOffset val="100"/>
      </c:catAx>
      <c:valAx>
        <c:axId val="78593024"/>
        <c:scaling>
          <c:orientation val="minMax"/>
        </c:scaling>
        <c:axPos val="l"/>
        <c:numFmt formatCode="General" sourceLinked="1"/>
        <c:majorTickMark val="none"/>
        <c:tickLblPos val="nextTo"/>
        <c:crossAx val="7859110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Tipologia del maltractament</c:v>
                </c:pt>
              </c:strCache>
            </c:strRef>
          </c:tx>
          <c:dLbls>
            <c:showPercent val="1"/>
          </c:dLbls>
          <c:cat>
            <c:strRef>
              <c:f>Hoja1!$A$2:$A$5</c:f>
              <c:strCache>
                <c:ptCount val="4"/>
                <c:pt idx="0">
                  <c:v>Maltractament fisicopsíquic</c:v>
                </c:pt>
                <c:pt idx="1">
                  <c:v>Maltractament psicològic</c:v>
                </c:pt>
                <c:pt idx="2">
                  <c:v>Maltractament fisicopsíquic i sexual</c:v>
                </c:pt>
                <c:pt idx="3">
                  <c:v>Maltractament sexual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27</c:v>
                </c:pt>
                <c:pt idx="1">
                  <c:v>7</c:v>
                </c:pt>
                <c:pt idx="2">
                  <c:v>14</c:v>
                </c:pt>
                <c:pt idx="3">
                  <c:v>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3A65FE-B0B8-49DB-AE82-78DEEE03FB8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9D2DB72-34A6-4256-90EA-20A5C2B8BC30}">
      <dgm:prSet phldrT="[Texto]" custT="1"/>
      <dgm:spPr/>
      <dgm:t>
        <a:bodyPr/>
        <a:lstStyle/>
        <a:p>
          <a:r>
            <a:rPr lang="es-ES" sz="1800" b="1" dirty="0" smtClean="0"/>
            <a:t>510 dones</a:t>
          </a:r>
          <a:endParaRPr lang="es-ES" sz="1800" b="1" dirty="0"/>
        </a:p>
      </dgm:t>
    </dgm:pt>
    <dgm:pt modelId="{6F71B0A4-2F9A-4B8F-A0E6-5DF74DD4D21B}" type="parTrans" cxnId="{D999417D-5445-4C17-A39B-AEB6CE85E9CB}">
      <dgm:prSet/>
      <dgm:spPr/>
      <dgm:t>
        <a:bodyPr/>
        <a:lstStyle/>
        <a:p>
          <a:endParaRPr lang="es-ES"/>
        </a:p>
      </dgm:t>
    </dgm:pt>
    <dgm:pt modelId="{DE3CAF6B-008F-4FE3-AB17-A1040D790A6E}" type="sibTrans" cxnId="{D999417D-5445-4C17-A39B-AEB6CE85E9CB}">
      <dgm:prSet/>
      <dgm:spPr/>
      <dgm:t>
        <a:bodyPr/>
        <a:lstStyle/>
        <a:p>
          <a:endParaRPr lang="es-ES"/>
        </a:p>
      </dgm:t>
    </dgm:pt>
    <dgm:pt modelId="{BAAB30EA-F479-4933-B76E-71B8CF1FEB5D}">
      <dgm:prSet phldrT="[Texto]" custT="1"/>
      <dgm:spPr/>
      <dgm:t>
        <a:bodyPr/>
        <a:lstStyle/>
        <a:p>
          <a:pPr algn="l"/>
          <a:r>
            <a:rPr lang="es-ES" sz="1800" b="0" dirty="0" smtClean="0">
              <a:latin typeface="+mn-lt"/>
            </a:rPr>
            <a:t>Programa d’atenció a dones víctimes de violència de gènere</a:t>
          </a:r>
          <a:endParaRPr lang="es-ES" sz="1800" b="0" dirty="0">
            <a:latin typeface="+mn-lt"/>
          </a:endParaRPr>
        </a:p>
      </dgm:t>
    </dgm:pt>
    <dgm:pt modelId="{FE341942-D0F8-4B43-AE56-0B33238694E3}" type="parTrans" cxnId="{AFFBF231-A323-4055-9088-7DEF0149BDB7}">
      <dgm:prSet/>
      <dgm:spPr/>
      <dgm:t>
        <a:bodyPr/>
        <a:lstStyle/>
        <a:p>
          <a:endParaRPr lang="es-ES"/>
        </a:p>
      </dgm:t>
    </dgm:pt>
    <dgm:pt modelId="{37123095-8E3F-4389-845B-7DA53F2424C2}" type="sibTrans" cxnId="{AFFBF231-A323-4055-9088-7DEF0149BDB7}">
      <dgm:prSet/>
      <dgm:spPr/>
      <dgm:t>
        <a:bodyPr/>
        <a:lstStyle/>
        <a:p>
          <a:endParaRPr lang="es-ES"/>
        </a:p>
      </dgm:t>
    </dgm:pt>
    <dgm:pt modelId="{434D4E8F-5ECC-45DB-8A19-D12F674B2F9B}">
      <dgm:prSet phldrT="[Texto]" custT="1"/>
      <dgm:spPr/>
      <dgm:t>
        <a:bodyPr/>
        <a:lstStyle/>
        <a:p>
          <a:r>
            <a:rPr lang="es-ES" sz="1800" b="1" dirty="0" smtClean="0"/>
            <a:t>64 dones</a:t>
          </a:r>
          <a:endParaRPr lang="es-ES" sz="1800" b="1" dirty="0"/>
        </a:p>
      </dgm:t>
    </dgm:pt>
    <dgm:pt modelId="{257B81BE-89FD-4C88-9711-D4EAFFFC65E3}" type="parTrans" cxnId="{025648B5-F4A6-485D-98CE-489B1533B87A}">
      <dgm:prSet/>
      <dgm:spPr/>
      <dgm:t>
        <a:bodyPr/>
        <a:lstStyle/>
        <a:p>
          <a:endParaRPr lang="es-ES"/>
        </a:p>
      </dgm:t>
    </dgm:pt>
    <dgm:pt modelId="{59F704AE-8E1B-4E2A-B614-3A3DA8B499BC}" type="sibTrans" cxnId="{025648B5-F4A6-485D-98CE-489B1533B87A}">
      <dgm:prSet/>
      <dgm:spPr/>
      <dgm:t>
        <a:bodyPr/>
        <a:lstStyle/>
        <a:p>
          <a:endParaRPr lang="es-ES"/>
        </a:p>
      </dgm:t>
    </dgm:pt>
    <dgm:pt modelId="{45ADA1ED-F34B-4BEC-8FD9-FFB43BDED175}">
      <dgm:prSet phldrT="[Texto]" custT="1"/>
      <dgm:spPr/>
      <dgm:t>
        <a:bodyPr/>
        <a:lstStyle/>
        <a:p>
          <a:r>
            <a:rPr lang="es-ES" sz="1800" dirty="0" smtClean="0"/>
            <a:t>Programa d’allotjament a les llars d’acollida. </a:t>
          </a:r>
          <a:r>
            <a:rPr lang="es-ES" sz="1800" i="0" dirty="0" smtClean="0"/>
            <a:t>El nombre de casos de llars d’acollida es troba inclòs dins el Programa d’Atenció i Tractament a Víctimes</a:t>
          </a:r>
          <a:endParaRPr lang="es-ES" sz="1100" i="0" dirty="0"/>
        </a:p>
      </dgm:t>
    </dgm:pt>
    <dgm:pt modelId="{1D8A00CB-9DC1-4B16-813B-1357B46560AA}" type="parTrans" cxnId="{7F8190AC-4F8D-4A71-91E7-43792726EF42}">
      <dgm:prSet/>
      <dgm:spPr/>
      <dgm:t>
        <a:bodyPr/>
        <a:lstStyle/>
        <a:p>
          <a:endParaRPr lang="es-ES"/>
        </a:p>
      </dgm:t>
    </dgm:pt>
    <dgm:pt modelId="{2827C2BB-B6E9-4E71-8C45-71FD5B887929}" type="sibTrans" cxnId="{7F8190AC-4F8D-4A71-91E7-43792726EF42}">
      <dgm:prSet/>
      <dgm:spPr/>
      <dgm:t>
        <a:bodyPr/>
        <a:lstStyle/>
        <a:p>
          <a:endParaRPr lang="es-ES"/>
        </a:p>
      </dgm:t>
    </dgm:pt>
    <dgm:pt modelId="{1FB4F631-7B15-4B03-8FDD-FBDC29F26E43}">
      <dgm:prSet phldrT="[Texto]" custT="1"/>
      <dgm:spPr/>
      <dgm:t>
        <a:bodyPr/>
        <a:lstStyle/>
        <a:p>
          <a:r>
            <a:rPr lang="es-ES" sz="1800" b="1" dirty="0" smtClean="0"/>
            <a:t>46 fills</a:t>
          </a:r>
          <a:endParaRPr lang="es-ES" sz="1800" b="1" dirty="0"/>
        </a:p>
      </dgm:t>
    </dgm:pt>
    <dgm:pt modelId="{1DCBFADE-E0A1-4EA4-8189-F9C241EAE844}" type="parTrans" cxnId="{E9A91C19-424F-4B61-B150-EB552442510C}">
      <dgm:prSet/>
      <dgm:spPr/>
      <dgm:t>
        <a:bodyPr/>
        <a:lstStyle/>
        <a:p>
          <a:endParaRPr lang="es-ES"/>
        </a:p>
      </dgm:t>
    </dgm:pt>
    <dgm:pt modelId="{A6A3F45A-05DC-4A32-ACFF-6C678C639FAA}" type="sibTrans" cxnId="{E9A91C19-424F-4B61-B150-EB552442510C}">
      <dgm:prSet/>
      <dgm:spPr/>
      <dgm:t>
        <a:bodyPr/>
        <a:lstStyle/>
        <a:p>
          <a:endParaRPr lang="es-ES"/>
        </a:p>
      </dgm:t>
    </dgm:pt>
    <dgm:pt modelId="{E9F878D8-CBD2-4EC6-BA9E-890F306FA84C}">
      <dgm:prSet phldrT="[Texto]" custT="1"/>
      <dgm:spPr/>
      <dgm:t>
        <a:bodyPr/>
        <a:lstStyle/>
        <a:p>
          <a:r>
            <a:rPr lang="ca-ES" sz="1800" dirty="0" smtClean="0"/>
            <a:t>Programa d’atenció psicològica per fills/es de dones </a:t>
          </a:r>
          <a:endParaRPr lang="es-ES" sz="1800" dirty="0"/>
        </a:p>
      </dgm:t>
    </dgm:pt>
    <dgm:pt modelId="{82324AB8-D0A7-43B2-A30A-844A1BC94D47}" type="parTrans" cxnId="{0240F464-4B29-4C63-B211-214E71DAD8EC}">
      <dgm:prSet/>
      <dgm:spPr/>
      <dgm:t>
        <a:bodyPr/>
        <a:lstStyle/>
        <a:p>
          <a:endParaRPr lang="es-ES"/>
        </a:p>
      </dgm:t>
    </dgm:pt>
    <dgm:pt modelId="{4E7C1878-16F2-410F-B962-48B0A8764CBF}" type="sibTrans" cxnId="{0240F464-4B29-4C63-B211-214E71DAD8EC}">
      <dgm:prSet/>
      <dgm:spPr/>
      <dgm:t>
        <a:bodyPr/>
        <a:lstStyle/>
        <a:p>
          <a:endParaRPr lang="es-ES"/>
        </a:p>
      </dgm:t>
    </dgm:pt>
    <dgm:pt modelId="{6131CDDB-77D6-4E68-995E-ACA0CAC015D8}" type="pres">
      <dgm:prSet presAssocID="{583A65FE-B0B8-49DB-AE82-78DEEE03FB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6EA6DC1-6305-4947-A0AF-6C07C1BA00BA}" type="pres">
      <dgm:prSet presAssocID="{89D2DB72-34A6-4256-90EA-20A5C2B8BC30}" presName="composite" presStyleCnt="0"/>
      <dgm:spPr/>
    </dgm:pt>
    <dgm:pt modelId="{DB34E3B8-EFC5-47AB-92B6-C181B7AFE273}" type="pres">
      <dgm:prSet presAssocID="{89D2DB72-34A6-4256-90EA-20A5C2B8BC30}" presName="parTx" presStyleLbl="alignNode1" presStyleIdx="0" presStyleCnt="3" custLinFactNeighborX="-3473" custLinFactNeighborY="5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772657-483B-4EAA-B4F9-2815F2C37CB0}" type="pres">
      <dgm:prSet presAssocID="{89D2DB72-34A6-4256-90EA-20A5C2B8BC3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582CE7-25A4-4A32-A392-3D450584024B}" type="pres">
      <dgm:prSet presAssocID="{DE3CAF6B-008F-4FE3-AB17-A1040D790A6E}" presName="space" presStyleCnt="0"/>
      <dgm:spPr/>
    </dgm:pt>
    <dgm:pt modelId="{9AAA77A5-EFFF-48AA-8846-F5ECC29B4176}" type="pres">
      <dgm:prSet presAssocID="{434D4E8F-5ECC-45DB-8A19-D12F674B2F9B}" presName="composite" presStyleCnt="0"/>
      <dgm:spPr/>
    </dgm:pt>
    <dgm:pt modelId="{43402A7B-027D-44AF-8417-3B38C4714B10}" type="pres">
      <dgm:prSet presAssocID="{434D4E8F-5ECC-45DB-8A19-D12F674B2F9B}" presName="parTx" presStyleLbl="alignNode1" presStyleIdx="1" presStyleCnt="3" custLinFactNeighborX="0" custLinFactNeighborY="11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2ECE02-2FB7-4D7C-99C6-52A48DAF3C5E}" type="pres">
      <dgm:prSet presAssocID="{434D4E8F-5ECC-45DB-8A19-D12F674B2F9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F67441-111E-42C7-BDEB-1CC3634CEBB7}" type="pres">
      <dgm:prSet presAssocID="{59F704AE-8E1B-4E2A-B614-3A3DA8B499BC}" presName="space" presStyleCnt="0"/>
      <dgm:spPr/>
    </dgm:pt>
    <dgm:pt modelId="{672126C0-B4C5-4921-830A-1FE689B45F70}" type="pres">
      <dgm:prSet presAssocID="{1FB4F631-7B15-4B03-8FDD-FBDC29F26E43}" presName="composite" presStyleCnt="0"/>
      <dgm:spPr/>
    </dgm:pt>
    <dgm:pt modelId="{31036416-7EEE-4BD8-80B4-AF29B8411048}" type="pres">
      <dgm:prSet presAssocID="{1FB4F631-7B15-4B03-8FDD-FBDC29F26E4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F1AAD8-B85C-49C0-ABBF-65A2AA8BA221}" type="pres">
      <dgm:prSet presAssocID="{1FB4F631-7B15-4B03-8FDD-FBDC29F26E4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4D70BEF-8C3F-4AE3-8FF3-F372CD6C8C81}" type="presOf" srcId="{89D2DB72-34A6-4256-90EA-20A5C2B8BC30}" destId="{DB34E3B8-EFC5-47AB-92B6-C181B7AFE273}" srcOrd="0" destOrd="0" presId="urn:microsoft.com/office/officeart/2005/8/layout/hList1"/>
    <dgm:cxn modelId="{627AE81B-AF27-47FA-90C6-B7E696AE8826}" type="presOf" srcId="{BAAB30EA-F479-4933-B76E-71B8CF1FEB5D}" destId="{63772657-483B-4EAA-B4F9-2815F2C37CB0}" srcOrd="0" destOrd="0" presId="urn:microsoft.com/office/officeart/2005/8/layout/hList1"/>
    <dgm:cxn modelId="{025648B5-F4A6-485D-98CE-489B1533B87A}" srcId="{583A65FE-B0B8-49DB-AE82-78DEEE03FB84}" destId="{434D4E8F-5ECC-45DB-8A19-D12F674B2F9B}" srcOrd="1" destOrd="0" parTransId="{257B81BE-89FD-4C88-9711-D4EAFFFC65E3}" sibTransId="{59F704AE-8E1B-4E2A-B614-3A3DA8B499BC}"/>
    <dgm:cxn modelId="{982C02EF-73E8-4377-AD7D-7F4B476B37CD}" type="presOf" srcId="{583A65FE-B0B8-49DB-AE82-78DEEE03FB84}" destId="{6131CDDB-77D6-4E68-995E-ACA0CAC015D8}" srcOrd="0" destOrd="0" presId="urn:microsoft.com/office/officeart/2005/8/layout/hList1"/>
    <dgm:cxn modelId="{AFFBF231-A323-4055-9088-7DEF0149BDB7}" srcId="{89D2DB72-34A6-4256-90EA-20A5C2B8BC30}" destId="{BAAB30EA-F479-4933-B76E-71B8CF1FEB5D}" srcOrd="0" destOrd="0" parTransId="{FE341942-D0F8-4B43-AE56-0B33238694E3}" sibTransId="{37123095-8E3F-4389-845B-7DA53F2424C2}"/>
    <dgm:cxn modelId="{A7E9AAFC-42CD-4967-B671-0E5528C67DD3}" type="presOf" srcId="{45ADA1ED-F34B-4BEC-8FD9-FFB43BDED175}" destId="{C52ECE02-2FB7-4D7C-99C6-52A48DAF3C5E}" srcOrd="0" destOrd="0" presId="urn:microsoft.com/office/officeart/2005/8/layout/hList1"/>
    <dgm:cxn modelId="{E9A91C19-424F-4B61-B150-EB552442510C}" srcId="{583A65FE-B0B8-49DB-AE82-78DEEE03FB84}" destId="{1FB4F631-7B15-4B03-8FDD-FBDC29F26E43}" srcOrd="2" destOrd="0" parTransId="{1DCBFADE-E0A1-4EA4-8189-F9C241EAE844}" sibTransId="{A6A3F45A-05DC-4A32-ACFF-6C678C639FAA}"/>
    <dgm:cxn modelId="{D999417D-5445-4C17-A39B-AEB6CE85E9CB}" srcId="{583A65FE-B0B8-49DB-AE82-78DEEE03FB84}" destId="{89D2DB72-34A6-4256-90EA-20A5C2B8BC30}" srcOrd="0" destOrd="0" parTransId="{6F71B0A4-2F9A-4B8F-A0E6-5DF74DD4D21B}" sibTransId="{DE3CAF6B-008F-4FE3-AB17-A1040D790A6E}"/>
    <dgm:cxn modelId="{0240F464-4B29-4C63-B211-214E71DAD8EC}" srcId="{1FB4F631-7B15-4B03-8FDD-FBDC29F26E43}" destId="{E9F878D8-CBD2-4EC6-BA9E-890F306FA84C}" srcOrd="0" destOrd="0" parTransId="{82324AB8-D0A7-43B2-A30A-844A1BC94D47}" sibTransId="{4E7C1878-16F2-410F-B962-48B0A8764CBF}"/>
    <dgm:cxn modelId="{10C6DFC0-15A3-4D76-B29F-7A791E61C0D8}" type="presOf" srcId="{434D4E8F-5ECC-45DB-8A19-D12F674B2F9B}" destId="{43402A7B-027D-44AF-8417-3B38C4714B10}" srcOrd="0" destOrd="0" presId="urn:microsoft.com/office/officeart/2005/8/layout/hList1"/>
    <dgm:cxn modelId="{7F8190AC-4F8D-4A71-91E7-43792726EF42}" srcId="{434D4E8F-5ECC-45DB-8A19-D12F674B2F9B}" destId="{45ADA1ED-F34B-4BEC-8FD9-FFB43BDED175}" srcOrd="0" destOrd="0" parTransId="{1D8A00CB-9DC1-4B16-813B-1357B46560AA}" sibTransId="{2827C2BB-B6E9-4E71-8C45-71FD5B887929}"/>
    <dgm:cxn modelId="{17C6F760-7766-4D57-8BFE-6040997EA1BD}" type="presOf" srcId="{1FB4F631-7B15-4B03-8FDD-FBDC29F26E43}" destId="{31036416-7EEE-4BD8-80B4-AF29B8411048}" srcOrd="0" destOrd="0" presId="urn:microsoft.com/office/officeart/2005/8/layout/hList1"/>
    <dgm:cxn modelId="{737E467E-C9A7-4C50-822B-FBD8C7B71879}" type="presOf" srcId="{E9F878D8-CBD2-4EC6-BA9E-890F306FA84C}" destId="{F3F1AAD8-B85C-49C0-ABBF-65A2AA8BA221}" srcOrd="0" destOrd="0" presId="urn:microsoft.com/office/officeart/2005/8/layout/hList1"/>
    <dgm:cxn modelId="{4C0BFF69-822C-4BE9-838C-E61197A06E7C}" type="presParOf" srcId="{6131CDDB-77D6-4E68-995E-ACA0CAC015D8}" destId="{B6EA6DC1-6305-4947-A0AF-6C07C1BA00BA}" srcOrd="0" destOrd="0" presId="urn:microsoft.com/office/officeart/2005/8/layout/hList1"/>
    <dgm:cxn modelId="{2BE2C100-8E5D-4DBA-9E15-FF8D94D734ED}" type="presParOf" srcId="{B6EA6DC1-6305-4947-A0AF-6C07C1BA00BA}" destId="{DB34E3B8-EFC5-47AB-92B6-C181B7AFE273}" srcOrd="0" destOrd="0" presId="urn:microsoft.com/office/officeart/2005/8/layout/hList1"/>
    <dgm:cxn modelId="{5FDD5386-BEB4-44BB-9C45-FE0C541A99FB}" type="presParOf" srcId="{B6EA6DC1-6305-4947-A0AF-6C07C1BA00BA}" destId="{63772657-483B-4EAA-B4F9-2815F2C37CB0}" srcOrd="1" destOrd="0" presId="urn:microsoft.com/office/officeart/2005/8/layout/hList1"/>
    <dgm:cxn modelId="{6F035DE1-BEF2-40B7-A252-4B056DF0D545}" type="presParOf" srcId="{6131CDDB-77D6-4E68-995E-ACA0CAC015D8}" destId="{82582CE7-25A4-4A32-A392-3D450584024B}" srcOrd="1" destOrd="0" presId="urn:microsoft.com/office/officeart/2005/8/layout/hList1"/>
    <dgm:cxn modelId="{93675DC3-F317-4645-B010-A182A7A247A5}" type="presParOf" srcId="{6131CDDB-77D6-4E68-995E-ACA0CAC015D8}" destId="{9AAA77A5-EFFF-48AA-8846-F5ECC29B4176}" srcOrd="2" destOrd="0" presId="urn:microsoft.com/office/officeart/2005/8/layout/hList1"/>
    <dgm:cxn modelId="{58911681-E38C-4163-9CC8-CB50C8EAEB73}" type="presParOf" srcId="{9AAA77A5-EFFF-48AA-8846-F5ECC29B4176}" destId="{43402A7B-027D-44AF-8417-3B38C4714B10}" srcOrd="0" destOrd="0" presId="urn:microsoft.com/office/officeart/2005/8/layout/hList1"/>
    <dgm:cxn modelId="{6EC2E2E4-AA1D-418C-9FC4-3120DAE03E90}" type="presParOf" srcId="{9AAA77A5-EFFF-48AA-8846-F5ECC29B4176}" destId="{C52ECE02-2FB7-4D7C-99C6-52A48DAF3C5E}" srcOrd="1" destOrd="0" presId="urn:microsoft.com/office/officeart/2005/8/layout/hList1"/>
    <dgm:cxn modelId="{A779B85B-4202-434C-86FD-45B21DC38F8C}" type="presParOf" srcId="{6131CDDB-77D6-4E68-995E-ACA0CAC015D8}" destId="{A6F67441-111E-42C7-BDEB-1CC3634CEBB7}" srcOrd="3" destOrd="0" presId="urn:microsoft.com/office/officeart/2005/8/layout/hList1"/>
    <dgm:cxn modelId="{06A9E8F1-08AF-406E-918C-94FF015692FC}" type="presParOf" srcId="{6131CDDB-77D6-4E68-995E-ACA0CAC015D8}" destId="{672126C0-B4C5-4921-830A-1FE689B45F70}" srcOrd="4" destOrd="0" presId="urn:microsoft.com/office/officeart/2005/8/layout/hList1"/>
    <dgm:cxn modelId="{56DB8944-33C3-42EF-9D69-310990CDDAD9}" type="presParOf" srcId="{672126C0-B4C5-4921-830A-1FE689B45F70}" destId="{31036416-7EEE-4BD8-80B4-AF29B8411048}" srcOrd="0" destOrd="0" presId="urn:microsoft.com/office/officeart/2005/8/layout/hList1"/>
    <dgm:cxn modelId="{EEA04ACA-A58C-469E-837E-F014F78F5A22}" type="presParOf" srcId="{672126C0-B4C5-4921-830A-1FE689B45F70}" destId="{F3F1AAD8-B85C-49C0-ABBF-65A2AA8BA221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1E28D5-F4EE-424F-B1F8-1D4EAA17542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2FFF6D4-1F6D-4D55-87FE-47C6095C9C9A}">
      <dgm:prSet phldrT="[Texto]"/>
      <dgm:spPr/>
      <dgm:t>
        <a:bodyPr/>
        <a:lstStyle/>
        <a:p>
          <a:r>
            <a:rPr lang="es-ES" dirty="0" smtClean="0"/>
            <a:t>46 fills/es</a:t>
          </a:r>
          <a:endParaRPr lang="es-ES" dirty="0"/>
        </a:p>
      </dgm:t>
    </dgm:pt>
    <dgm:pt modelId="{40D9D219-A09C-4B6C-8ADA-E34AA7A9AC8D}" type="parTrans" cxnId="{F0942C81-AB9A-49D2-89E6-3DB92D183810}">
      <dgm:prSet/>
      <dgm:spPr/>
      <dgm:t>
        <a:bodyPr/>
        <a:lstStyle/>
        <a:p>
          <a:endParaRPr lang="es-ES"/>
        </a:p>
      </dgm:t>
    </dgm:pt>
    <dgm:pt modelId="{91768816-8723-4EE9-A7EA-4F9031734AE4}" type="sibTrans" cxnId="{F0942C81-AB9A-49D2-89E6-3DB92D183810}">
      <dgm:prSet/>
      <dgm:spPr/>
      <dgm:t>
        <a:bodyPr/>
        <a:lstStyle/>
        <a:p>
          <a:endParaRPr lang="es-ES"/>
        </a:p>
      </dgm:t>
    </dgm:pt>
    <dgm:pt modelId="{5BF957E7-FC67-48F5-8DD3-5B1EFD6F3C41}">
      <dgm:prSet phldrT="[Texto]" custT="1"/>
      <dgm:spPr/>
      <dgm:t>
        <a:bodyPr/>
        <a:lstStyle/>
        <a:p>
          <a:r>
            <a:rPr lang="es-ES" sz="1800" dirty="0" smtClean="0">
              <a:latin typeface="+mn-lt"/>
            </a:rPr>
            <a:t>Programa d’atenció psicològica per a fills/es de dones víctimes de violència de gènere</a:t>
          </a:r>
          <a:endParaRPr lang="es-ES" sz="1800" dirty="0">
            <a:latin typeface="+mn-lt"/>
          </a:endParaRPr>
        </a:p>
      </dgm:t>
    </dgm:pt>
    <dgm:pt modelId="{92D04CD0-E003-446D-AD64-D5B96EE149B5}" type="parTrans" cxnId="{473A988E-7516-4FC6-B6EF-DE49BEEFE319}">
      <dgm:prSet/>
      <dgm:spPr/>
      <dgm:t>
        <a:bodyPr/>
        <a:lstStyle/>
        <a:p>
          <a:endParaRPr lang="es-ES"/>
        </a:p>
      </dgm:t>
    </dgm:pt>
    <dgm:pt modelId="{3A13BF42-9278-4AA9-BC07-30A5747C4C84}" type="sibTrans" cxnId="{473A988E-7516-4FC6-B6EF-DE49BEEFE319}">
      <dgm:prSet/>
      <dgm:spPr/>
      <dgm:t>
        <a:bodyPr/>
        <a:lstStyle/>
        <a:p>
          <a:endParaRPr lang="es-ES"/>
        </a:p>
      </dgm:t>
    </dgm:pt>
    <dgm:pt modelId="{8891F492-9F9E-44D5-B3DB-207E2C5B889E}" type="pres">
      <dgm:prSet presAssocID="{191E28D5-F4EE-424F-B1F8-1D4EAA17542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50890F-2F0A-4787-963D-A717C17DC6C5}" type="pres">
      <dgm:prSet presAssocID="{42FFF6D4-1F6D-4D55-87FE-47C6095C9C9A}" presName="composite" presStyleCnt="0"/>
      <dgm:spPr/>
    </dgm:pt>
    <dgm:pt modelId="{6A2822C9-A33E-413C-9DD7-B52C0714A32C}" type="pres">
      <dgm:prSet presAssocID="{42FFF6D4-1F6D-4D55-87FE-47C6095C9C9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FEC521-7E8B-4C93-9A3E-A2BE9D4C9F5C}" type="pres">
      <dgm:prSet presAssocID="{42FFF6D4-1F6D-4D55-87FE-47C6095C9C9A}" presName="descendantText" presStyleLbl="alignAcc1" presStyleIdx="0" presStyleCnt="1" custLinFactNeighborX="7895" custLinFactNeighborY="-777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B84B307-DECC-4EAB-86A3-30953A610541}" type="presOf" srcId="{191E28D5-F4EE-424F-B1F8-1D4EAA175425}" destId="{8891F492-9F9E-44D5-B3DB-207E2C5B889E}" srcOrd="0" destOrd="0" presId="urn:microsoft.com/office/officeart/2005/8/layout/chevron2"/>
    <dgm:cxn modelId="{F0942C81-AB9A-49D2-89E6-3DB92D183810}" srcId="{191E28D5-F4EE-424F-B1F8-1D4EAA175425}" destId="{42FFF6D4-1F6D-4D55-87FE-47C6095C9C9A}" srcOrd="0" destOrd="0" parTransId="{40D9D219-A09C-4B6C-8ADA-E34AA7A9AC8D}" sibTransId="{91768816-8723-4EE9-A7EA-4F9031734AE4}"/>
    <dgm:cxn modelId="{7F855B42-8D65-496F-8FF6-7EEF8794DB06}" type="presOf" srcId="{42FFF6D4-1F6D-4D55-87FE-47C6095C9C9A}" destId="{6A2822C9-A33E-413C-9DD7-B52C0714A32C}" srcOrd="0" destOrd="0" presId="urn:microsoft.com/office/officeart/2005/8/layout/chevron2"/>
    <dgm:cxn modelId="{38E220F4-128A-434D-BC27-B72E8CBED374}" type="presOf" srcId="{5BF957E7-FC67-48F5-8DD3-5B1EFD6F3C41}" destId="{97FEC521-7E8B-4C93-9A3E-A2BE9D4C9F5C}" srcOrd="0" destOrd="0" presId="urn:microsoft.com/office/officeart/2005/8/layout/chevron2"/>
    <dgm:cxn modelId="{473A988E-7516-4FC6-B6EF-DE49BEEFE319}" srcId="{42FFF6D4-1F6D-4D55-87FE-47C6095C9C9A}" destId="{5BF957E7-FC67-48F5-8DD3-5B1EFD6F3C41}" srcOrd="0" destOrd="0" parTransId="{92D04CD0-E003-446D-AD64-D5B96EE149B5}" sibTransId="{3A13BF42-9278-4AA9-BC07-30A5747C4C84}"/>
    <dgm:cxn modelId="{956B5CFB-7F45-409C-8804-015113FC54BF}" type="presParOf" srcId="{8891F492-9F9E-44D5-B3DB-207E2C5B889E}" destId="{A250890F-2F0A-4787-963D-A717C17DC6C5}" srcOrd="0" destOrd="0" presId="urn:microsoft.com/office/officeart/2005/8/layout/chevron2"/>
    <dgm:cxn modelId="{56128F80-7981-41E4-B73A-7821B899F135}" type="presParOf" srcId="{A250890F-2F0A-4787-963D-A717C17DC6C5}" destId="{6A2822C9-A33E-413C-9DD7-B52C0714A32C}" srcOrd="0" destOrd="0" presId="urn:microsoft.com/office/officeart/2005/8/layout/chevron2"/>
    <dgm:cxn modelId="{225C5F91-7AC4-427B-8848-2276315B7946}" type="presParOf" srcId="{A250890F-2F0A-4787-963D-A717C17DC6C5}" destId="{97FEC521-7E8B-4C93-9A3E-A2BE9D4C9F5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E5AD-3EFA-4311-9D41-711FC7CD927C}" type="datetimeFigureOut">
              <a:rPr lang="es-ES" smtClean="0"/>
              <a:pPr/>
              <a:t>22/11/2021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9CBEA-F0D3-4BF2-9369-9357A3401B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E5AD-3EFA-4311-9D41-711FC7CD927C}" type="datetimeFigureOut">
              <a:rPr lang="es-ES" smtClean="0"/>
              <a:pPr/>
              <a:t>22/11/2021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CBEA-F0D3-4BF2-9369-9357A3401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A2D9CBEA-F0D3-4BF2-9369-9357A3401B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E5AD-3EFA-4311-9D41-711FC7CD927C}" type="datetimeFigureOut">
              <a:rPr lang="es-ES" smtClean="0"/>
              <a:pPr/>
              <a:t>22/11/2021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E5AD-3EFA-4311-9D41-711FC7CD927C}" type="datetimeFigureOut">
              <a:rPr lang="es-ES" smtClean="0"/>
              <a:pPr/>
              <a:t>22/11/2021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A2D9CBEA-F0D3-4BF2-9369-9357A3401B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E5AD-3EFA-4311-9D41-711FC7CD927C}" type="datetimeFigureOut">
              <a:rPr lang="es-ES" smtClean="0"/>
              <a:pPr/>
              <a:t>22/11/2021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9CBEA-F0D3-4BF2-9369-9357A3401B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4D65E5AD-3EFA-4311-9D41-711FC7CD927C}" type="datetimeFigureOut">
              <a:rPr lang="es-ES" smtClean="0"/>
              <a:pPr/>
              <a:t>22/11/2021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CBEA-F0D3-4BF2-9369-9357A3401B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E5AD-3EFA-4311-9D41-711FC7CD927C}" type="datetimeFigureOut">
              <a:rPr lang="es-ES" smtClean="0"/>
              <a:pPr/>
              <a:t>22/11/2021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A2D9CBEA-F0D3-4BF2-9369-9357A3401B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E5AD-3EFA-4311-9D41-711FC7CD927C}" type="datetimeFigureOut">
              <a:rPr lang="es-ES" smtClean="0"/>
              <a:pPr/>
              <a:t>22/11/2021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A2D9CBEA-F0D3-4BF2-9369-9357A3401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E5AD-3EFA-4311-9D41-711FC7CD927C}" type="datetimeFigureOut">
              <a:rPr lang="es-ES" smtClean="0"/>
              <a:pPr/>
              <a:t>22/11/2021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D9CBEA-F0D3-4BF2-9369-9357A3401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9CBEA-F0D3-4BF2-9369-9357A3401B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E5AD-3EFA-4311-9D41-711FC7CD927C}" type="datetimeFigureOut">
              <a:rPr lang="es-ES" smtClean="0"/>
              <a:pPr/>
              <a:t>22/11/2021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A2D9CBEA-F0D3-4BF2-9369-9357A3401B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4D65E5AD-3EFA-4311-9D41-711FC7CD927C}" type="datetimeFigureOut">
              <a:rPr lang="es-ES" smtClean="0"/>
              <a:pPr/>
              <a:t>22/11/2021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D65E5AD-3EFA-4311-9D41-711FC7CD927C}" type="datetimeFigureOut">
              <a:rPr lang="es-ES" smtClean="0"/>
              <a:pPr/>
              <a:t>22/11/2021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9CBEA-F0D3-4BF2-9369-9357A3401B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25DE NOVEMBRE DE 2021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Dia Internacional de l’Eliminació de la Violència contra la Dona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-49" t="-55" r="-49" b="-55"/>
          <a:stretch>
            <a:fillRect/>
          </a:stretch>
        </p:blipFill>
        <p:spPr bwMode="auto">
          <a:xfrm>
            <a:off x="2484438" y="2314579"/>
            <a:ext cx="1587496" cy="158749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071934" y="2714626"/>
          <a:ext cx="2428892" cy="873128"/>
        </p:xfrm>
        <a:graphic>
          <a:graphicData uri="http://schemas.openxmlformats.org/presentationml/2006/ole">
            <p:oleObj spid="_x0000_s1027" name="Picture" r:id="rId4" imgW="2334240" imgH="670680" progId="Word.Picture.8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Temps </a:t>
            </a:r>
            <a:r>
              <a:rPr lang="es-ES" dirty="0" err="1" smtClean="0"/>
              <a:t>mitjà</a:t>
            </a:r>
            <a:r>
              <a:rPr lang="es-ES" dirty="0" smtClean="0"/>
              <a:t> </a:t>
            </a:r>
            <a:r>
              <a:rPr lang="es-ES" dirty="0" err="1" smtClean="0"/>
              <a:t>d’estada</a:t>
            </a:r>
            <a:r>
              <a:rPr lang="es-ES" dirty="0" smtClean="0"/>
              <a:t> a les llars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144588"/>
          <a:ext cx="85042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2020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2021</a:t>
                      </a:r>
                      <a:endParaRPr lang="es-E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49 </a:t>
                      </a:r>
                      <a:r>
                        <a:rPr lang="es-ES" dirty="0" err="1" smtClean="0"/>
                        <a:t>dies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49 </a:t>
                      </a:r>
                      <a:r>
                        <a:rPr lang="es-ES" dirty="0" err="1" smtClean="0"/>
                        <a:t>dies</a:t>
                      </a:r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9 Gráfico"/>
          <p:cNvGraphicFramePr/>
          <p:nvPr/>
        </p:nvGraphicFramePr>
        <p:xfrm>
          <a:off x="1524000" y="2285998"/>
          <a:ext cx="5476892" cy="231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Tipus </a:t>
            </a:r>
            <a:r>
              <a:rPr lang="es-ES" dirty="0" err="1" smtClean="0"/>
              <a:t>d’allojtament</a:t>
            </a:r>
            <a:r>
              <a:rPr lang="es-ES" dirty="0" smtClean="0"/>
              <a:t> a les </a:t>
            </a:r>
            <a:r>
              <a:rPr lang="es-ES" dirty="0" err="1" smtClean="0"/>
              <a:t>llars</a:t>
            </a:r>
            <a:r>
              <a:rPr lang="es-ES" dirty="0" smtClean="0"/>
              <a:t> </a:t>
            </a:r>
            <a:r>
              <a:rPr lang="es-ES" dirty="0" err="1" smtClean="0"/>
              <a:t>d’acogida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144588"/>
          <a:ext cx="85042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Tipus</a:t>
                      </a:r>
                      <a:r>
                        <a:rPr lang="es-ES" baseline="0" dirty="0" smtClean="0"/>
                        <a:t> d’allotjament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Nens</a:t>
                      </a:r>
                      <a:r>
                        <a:rPr lang="es-ES" dirty="0" smtClean="0"/>
                        <a:t>/Nenes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10710" algn="r"/>
                          <a:tab pos="5850890" algn="r"/>
                        </a:tabLs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+mn-lt"/>
                          <a:ea typeface="Times New Roman"/>
                          <a:cs typeface="Arial"/>
                        </a:rPr>
                        <a:t>D’urgència</a:t>
                      </a:r>
                      <a:endParaRPr lang="es-ES" sz="1200">
                        <a:solidFill>
                          <a:srgbClr val="00000A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10710" algn="r"/>
                          <a:tab pos="5850890" algn="r"/>
                        </a:tabLs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+mn-lt"/>
                          <a:ea typeface="Times New Roman"/>
                          <a:cs typeface="Arial"/>
                        </a:rPr>
                        <a:t>35*</a:t>
                      </a:r>
                      <a:endParaRPr lang="es-ES" sz="1200">
                        <a:solidFill>
                          <a:srgbClr val="00000A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10710" algn="r"/>
                          <a:tab pos="5850890" algn="r"/>
                        </a:tabLs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+mn-lt"/>
                          <a:ea typeface="Times New Roman"/>
                          <a:cs typeface="Arial"/>
                        </a:rPr>
                        <a:t>13</a:t>
                      </a:r>
                      <a:endParaRPr lang="es-ES" sz="1200">
                        <a:solidFill>
                          <a:srgbClr val="00000A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10710" algn="r"/>
                          <a:tab pos="5850890" algn="r"/>
                        </a:tabLst>
                      </a:pPr>
                      <a:r>
                        <a:rPr lang="ca-ES" sz="1100" dirty="0">
                          <a:solidFill>
                            <a:srgbClr val="00000A"/>
                          </a:solidFill>
                          <a:latin typeface="+mn-lt"/>
                          <a:ea typeface="Times New Roman"/>
                          <a:cs typeface="Arial"/>
                        </a:rPr>
                        <a:t>D’allotjament regular </a:t>
                      </a:r>
                      <a:r>
                        <a:rPr lang="ca-ES" sz="1100" dirty="0" smtClean="0">
                          <a:solidFill>
                            <a:srgbClr val="00000A"/>
                          </a:solidFill>
                          <a:latin typeface="+mn-lt"/>
                          <a:ea typeface="Times New Roman"/>
                          <a:cs typeface="Arial"/>
                        </a:rPr>
                        <a:t>(estada mitjana)</a:t>
                      </a:r>
                      <a:endParaRPr lang="es-ES" sz="1200" dirty="0">
                        <a:solidFill>
                          <a:srgbClr val="00000A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10710" algn="r"/>
                          <a:tab pos="5850890" algn="r"/>
                        </a:tabLs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+mn-lt"/>
                          <a:ea typeface="Times New Roman"/>
                          <a:cs typeface="Arial"/>
                        </a:rPr>
                        <a:t>29</a:t>
                      </a:r>
                      <a:endParaRPr lang="es-ES" sz="1200">
                        <a:solidFill>
                          <a:srgbClr val="00000A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10710" algn="r"/>
                          <a:tab pos="5850890" algn="r"/>
                        </a:tabLst>
                      </a:pPr>
                      <a:r>
                        <a:rPr lang="ca-ES" sz="1100" dirty="0">
                          <a:solidFill>
                            <a:srgbClr val="00000A"/>
                          </a:solidFill>
                          <a:latin typeface="+mn-lt"/>
                          <a:ea typeface="Times New Roman"/>
                          <a:cs typeface="Arial"/>
                        </a:rPr>
                        <a:t>17</a:t>
                      </a:r>
                      <a:endParaRPr lang="es-ES" sz="1200" dirty="0">
                        <a:solidFill>
                          <a:srgbClr val="00000A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 anchor="ctr"/>
                </a:tc>
              </a:tr>
            </a:tbl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1524000" y="2428874"/>
          <a:ext cx="5191140" cy="217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Rectángulo"/>
          <p:cNvSpPr/>
          <p:nvPr/>
        </p:nvSpPr>
        <p:spPr>
          <a:xfrm>
            <a:off x="5572132" y="4000510"/>
            <a:ext cx="2857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/>
              <a:t>* 3 casos per emergència social </a:t>
            </a:r>
          </a:p>
          <a:p>
            <a:r>
              <a:rPr lang="es-ES" sz="1200" dirty="0" smtClean="0"/>
              <a:t>* 8 casos pateras</a:t>
            </a:r>
            <a:endParaRPr lang="es-E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Tipologia</a:t>
            </a:r>
            <a:r>
              <a:rPr lang="es-ES" dirty="0" smtClean="0"/>
              <a:t> del maltractament a les </a:t>
            </a:r>
            <a:r>
              <a:rPr lang="es-ES" dirty="0" err="1" smtClean="0"/>
              <a:t>llars</a:t>
            </a:r>
            <a:r>
              <a:rPr lang="es-ES" dirty="0" smtClean="0"/>
              <a:t> </a:t>
            </a:r>
            <a:r>
              <a:rPr lang="es-ES" dirty="0" err="1" smtClean="0"/>
              <a:t>d’acollida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144588"/>
          <a:ext cx="8504238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57158" y="71420"/>
            <a:ext cx="8137555" cy="1400192"/>
          </a:xfrm>
        </p:spPr>
        <p:txBody>
          <a:bodyPr>
            <a:normAutofit/>
          </a:bodyPr>
          <a:lstStyle/>
          <a:p>
            <a:r>
              <a:rPr lang="es-ES" sz="2400" dirty="0" smtClean="0"/>
              <a:t>Programa d’atenció psicológica per a fills/es de dones víctimes de violència de gènere</a:t>
            </a:r>
            <a:endParaRPr lang="es-ES" sz="2400" dirty="0"/>
          </a:p>
        </p:txBody>
      </p:sp>
      <p:graphicFrame>
        <p:nvGraphicFramePr>
          <p:cNvPr id="9" name="8 Diagrama"/>
          <p:cNvGraphicFramePr/>
          <p:nvPr/>
        </p:nvGraphicFramePr>
        <p:xfrm>
          <a:off x="2000232" y="2285998"/>
          <a:ext cx="5143536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Programa d’atenció i tractament a dones</a:t>
            </a:r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-49" t="-55" r="-49" b="-55"/>
          <a:stretch>
            <a:fillRect/>
          </a:stretch>
        </p:blipFill>
        <p:spPr bwMode="auto">
          <a:xfrm>
            <a:off x="4143372" y="2214560"/>
            <a:ext cx="1185862" cy="118586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71486"/>
            <a:ext cx="8534400" cy="285752"/>
          </a:xfrm>
        </p:spPr>
        <p:txBody>
          <a:bodyPr>
            <a:noAutofit/>
          </a:bodyPr>
          <a:lstStyle/>
          <a:p>
            <a:pPr algn="l"/>
            <a:r>
              <a:rPr lang="es-ES" sz="2000" dirty="0" smtClean="0"/>
              <a:t>Total de casos atesos al programa d’atenció i tractament a víctimes de violència de gènere</a:t>
            </a: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a-ES" b="1" dirty="0" smtClean="0"/>
              <a:t>	</a:t>
            </a:r>
            <a:endParaRPr lang="es-ES" b="1" dirty="0" smtClean="0"/>
          </a:p>
          <a:p>
            <a:pPr>
              <a:buNone/>
            </a:pPr>
            <a:endParaRPr lang="es-ES" sz="1100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85852" y="157161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u="sng" dirty="0" smtClean="0"/>
                        <a:t>2020</a:t>
                      </a:r>
                      <a:endParaRPr lang="es-E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u="sng" dirty="0" smtClean="0"/>
                        <a:t>2021</a:t>
                      </a:r>
                      <a:endParaRPr lang="es-E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r>
                        <a:rPr lang="es-ES" dirty="0" smtClean="0">
                          <a:latin typeface="+mn-lt"/>
                        </a:rPr>
                        <a:t>74</a:t>
                      </a:r>
                      <a:endParaRPr lang="es-E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556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1285852" y="2928940"/>
          <a:ext cx="6072230" cy="1573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Total de casos </a:t>
            </a:r>
            <a:r>
              <a:rPr lang="es-ES" dirty="0" err="1" smtClean="0"/>
              <a:t>atesos</a:t>
            </a:r>
            <a:r>
              <a:rPr lang="es-ES" dirty="0" smtClean="0"/>
              <a:t>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diferents</a:t>
            </a:r>
            <a:r>
              <a:rPr lang="es-ES" dirty="0" smtClean="0"/>
              <a:t> programes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144588"/>
          <a:ext cx="8504238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Dades sobre les 556 dones víctimes de violència de gènere</a:t>
            </a:r>
            <a:endParaRPr lang="es-ES" sz="2000" dirty="0"/>
          </a:p>
        </p:txBody>
      </p:sp>
      <p:graphicFrame>
        <p:nvGraphicFramePr>
          <p:cNvPr id="5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58717" y="928676"/>
          <a:ext cx="8985283" cy="36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Dades sobre les 556 dones víctimes de violència de gènere</a:t>
            </a:r>
            <a:endParaRPr lang="es-ES" sz="2000" dirty="0"/>
          </a:p>
        </p:txBody>
      </p:sp>
      <p:graphicFrame>
        <p:nvGraphicFramePr>
          <p:cNvPr id="6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144588"/>
          <a:ext cx="8504238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Temps mig de patiment del maltractament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85720" y="1285866"/>
          <a:ext cx="8504238" cy="315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9286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Temps mig de patiment del maltractament</a:t>
                      </a:r>
                      <a:endParaRPr kumimoji="0" lang="es-E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2021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%</a:t>
                      </a:r>
                      <a:endParaRPr lang="es-E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Puntual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24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15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24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2,69 %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24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Menys d'un any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111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19.96 %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D'1 a 3 anys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159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28,59 %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De 3 a 5 anys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85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15,28 %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De 5 a 10 anys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74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13,30 %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a-ES" sz="1100" dirty="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Més de 10 anys</a:t>
                      </a:r>
                      <a:endParaRPr lang="es-ES" sz="1200" dirty="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10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71</a:t>
                      </a:r>
                      <a:endParaRPr lang="es-ES" sz="120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100" dirty="0">
                          <a:solidFill>
                            <a:srgbClr val="00000A"/>
                          </a:solidFill>
                          <a:latin typeface="Arial"/>
                          <a:ea typeface="Times New Roman"/>
                          <a:cs typeface="Arial"/>
                        </a:rPr>
                        <a:t>12,76 %</a:t>
                      </a:r>
                      <a:endParaRPr lang="es-ES" sz="1200" dirty="0">
                        <a:solidFill>
                          <a:srgbClr val="0000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4445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Programa d’allotjament a les llars d’acollida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-49" t="-55" r="-49" b="-55"/>
          <a:stretch>
            <a:fillRect/>
          </a:stretch>
        </p:blipFill>
        <p:spPr bwMode="auto">
          <a:xfrm>
            <a:off x="4143372" y="2214560"/>
            <a:ext cx="1185862" cy="118586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Dones i fills </a:t>
            </a:r>
            <a:r>
              <a:rPr lang="es-ES" dirty="0" err="1" smtClean="0"/>
              <a:t>allotjats</a:t>
            </a:r>
            <a:r>
              <a:rPr lang="es-ES" dirty="0" smtClean="0"/>
              <a:t> a les llars d’acollida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144588"/>
          <a:ext cx="85042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2021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62 dones i 21 </a:t>
                      </a:r>
                      <a:r>
                        <a:rPr lang="es-ES" dirty="0" err="1" smtClean="0"/>
                        <a:t>nens</a:t>
                      </a:r>
                      <a:r>
                        <a:rPr lang="es-ES" dirty="0" smtClean="0"/>
                        <a:t>/nenes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a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dones i 30 nens/nenes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1524000" y="2214560"/>
          <a:ext cx="5976958" cy="23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591</TotalTime>
  <Words>278</Words>
  <Application>Microsoft Office PowerPoint</Application>
  <PresentationFormat>Presentación en pantalla (16:9)</PresentationFormat>
  <Paragraphs>70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Civil</vt:lpstr>
      <vt:lpstr>Picture</vt:lpstr>
      <vt:lpstr>Dia Internacional de l’Eliminació de la Violència contra la Dona</vt:lpstr>
      <vt:lpstr>Programa d’atenció i tractament a dones</vt:lpstr>
      <vt:lpstr>Total de casos atesos al programa d’atenció i tractament a víctimes de violència de gènere</vt:lpstr>
      <vt:lpstr>Total de casos atesos als diferents programes</vt:lpstr>
      <vt:lpstr>Dades sobre les 556 dones víctimes de violència de gènere</vt:lpstr>
      <vt:lpstr>Dades sobre les 556 dones víctimes de violència de gènere</vt:lpstr>
      <vt:lpstr>Temps mig de patiment del maltractament</vt:lpstr>
      <vt:lpstr>Programa d’allotjament a les llars d’acollida</vt:lpstr>
      <vt:lpstr>Dones i fills allotjats a les llars d’acollida</vt:lpstr>
      <vt:lpstr>Temps mitjà d’estada a les llars</vt:lpstr>
      <vt:lpstr>Tipus d’allojtament a les llars d’acogida</vt:lpstr>
      <vt:lpstr>Tipologia del maltractament a les llars d’acollida</vt:lpstr>
      <vt:lpstr>Programa d’atenció psicológica per a fills/es de dones víctimes de violència de gènere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Internacional de l’Eliminació de la Violència contra la Dona</dc:title>
  <dc:creator>dona</dc:creator>
  <cp:lastModifiedBy>dona</cp:lastModifiedBy>
  <cp:revision>56</cp:revision>
  <dcterms:created xsi:type="dcterms:W3CDTF">2021-11-17T08:42:01Z</dcterms:created>
  <dcterms:modified xsi:type="dcterms:W3CDTF">2021-11-22T09:00:30Z</dcterms:modified>
</cp:coreProperties>
</file>