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1" r:id="rId6"/>
    <p:sldId id="260" r:id="rId7"/>
    <p:sldId id="259" r:id="rId8"/>
    <p:sldId id="258" r:id="rId9"/>
    <p:sldId id="264" r:id="rId10"/>
    <p:sldId id="266" r:id="rId11"/>
    <p:sldId id="275" r:id="rId12"/>
    <p:sldId id="276" r:id="rId13"/>
    <p:sldId id="265" r:id="rId14"/>
    <p:sldId id="267" r:id="rId15"/>
    <p:sldId id="268" r:id="rId16"/>
    <p:sldId id="269" r:id="rId17"/>
    <p:sldId id="270" r:id="rId18"/>
    <p:sldId id="271" r:id="rId19"/>
    <p:sldId id="272" r:id="rId20"/>
    <p:sldId id="273" r:id="rId21"/>
    <p:sldId id="274" r:id="rId22"/>
    <p:sldId id="277"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BBD3E-36CE-42EC-BAF7-F987654A5CD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A1BFF2A-FECD-400E-93A4-6992CF79E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654811-E6B6-4418-B09B-4E5760A413F8}"/>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5" name="Marcador de pie de página 4">
            <a:extLst>
              <a:ext uri="{FF2B5EF4-FFF2-40B4-BE49-F238E27FC236}">
                <a16:creationId xmlns:a16="http://schemas.microsoft.com/office/drawing/2014/main" id="{0AC724DA-EDD3-42CB-91B7-7E84F539C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1A7364-4C49-4F00-B63B-928632545D25}"/>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134206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70D31-AC19-4FF8-B13E-43AD7AEC4C6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26A3ED2-F546-4752-9143-90F7DA7209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8B5CD2-4DB3-48F9-AEBF-80E55B192F37}"/>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5" name="Marcador de pie de página 4">
            <a:extLst>
              <a:ext uri="{FF2B5EF4-FFF2-40B4-BE49-F238E27FC236}">
                <a16:creationId xmlns:a16="http://schemas.microsoft.com/office/drawing/2014/main" id="{CBFDF7E1-D13B-4188-AFC8-2D8CBBCAD9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897840-5297-4FC7-93CA-18C77535E0DE}"/>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273932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44B7AD-6481-4950-ACB7-D27ED7B64A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D4223E-228A-4BE5-9B39-F26212F3B41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76A0EA-EEA0-4513-A34E-8D6D2CE3E7F1}"/>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5" name="Marcador de pie de página 4">
            <a:extLst>
              <a:ext uri="{FF2B5EF4-FFF2-40B4-BE49-F238E27FC236}">
                <a16:creationId xmlns:a16="http://schemas.microsoft.com/office/drawing/2014/main" id="{91ADE62F-0188-470B-87BF-6A52323E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1EB481-1C00-476B-A006-2E70D8D2AE81}"/>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215474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5FCDD-CC4F-4BAE-840A-02441C87E5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BEDCA-60B5-46FD-9FCD-AF19D69046D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B8CEF-7870-4595-89B3-8874A514E08B}"/>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5" name="Marcador de pie de página 4">
            <a:extLst>
              <a:ext uri="{FF2B5EF4-FFF2-40B4-BE49-F238E27FC236}">
                <a16:creationId xmlns:a16="http://schemas.microsoft.com/office/drawing/2014/main" id="{441C1C77-1282-4F19-91A3-B0153F31D5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8E9582-5DD8-4610-998E-DAA5367746DA}"/>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201732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D224F-9844-431B-9725-8D1860844D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DBC6C7-7EFC-4C0F-BDCC-B9063C639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D89BC2-7F95-4698-ACD7-010FFCDD7359}"/>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5" name="Marcador de pie de página 4">
            <a:extLst>
              <a:ext uri="{FF2B5EF4-FFF2-40B4-BE49-F238E27FC236}">
                <a16:creationId xmlns:a16="http://schemas.microsoft.com/office/drawing/2014/main" id="{7447FC41-6A46-4B3C-99A9-7C9958DCA9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D16EB6-6D4C-4042-BF89-CA7F3771739C}"/>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69686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69431-07F1-45AB-8F4D-1701A6D26E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3EB410-D93C-42E4-BC03-15C1C7695D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807E1D0-022A-444B-B29C-EAAF0AD29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8CEABC-495D-4CBD-92A8-E55E05C14602}"/>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6" name="Marcador de pie de página 5">
            <a:extLst>
              <a:ext uri="{FF2B5EF4-FFF2-40B4-BE49-F238E27FC236}">
                <a16:creationId xmlns:a16="http://schemas.microsoft.com/office/drawing/2014/main" id="{7348DDF9-2203-4B59-B69C-1A43C9D560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77D97A8-97C7-406E-8DDF-8D7612022265}"/>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219590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8F07C-DA75-4967-8FFA-1BDBC4DF6E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2E60B3-FF6F-4A57-B2A8-E4D822297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78A8C08-22B4-4D45-92E2-03A6EBBC18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3AB83CD-F81C-4F2D-803C-8347DAE59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08DEA9-C25E-40C1-A4B0-8653D1A883D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AB1B16D-EE13-412B-9B80-B8E964A872E7}"/>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8" name="Marcador de pie de página 7">
            <a:extLst>
              <a:ext uri="{FF2B5EF4-FFF2-40B4-BE49-F238E27FC236}">
                <a16:creationId xmlns:a16="http://schemas.microsoft.com/office/drawing/2014/main" id="{65AAEBCB-D88B-49F8-8C1F-0157C78AAB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B507751-38AB-4792-9661-97440DB32574}"/>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346836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BE8FF-A95B-434F-917C-2D715D118BD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D5B686C-132F-48D9-BAC7-429DD7799AF9}"/>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4" name="Marcador de pie de página 3">
            <a:extLst>
              <a:ext uri="{FF2B5EF4-FFF2-40B4-BE49-F238E27FC236}">
                <a16:creationId xmlns:a16="http://schemas.microsoft.com/office/drawing/2014/main" id="{F3288163-CA84-4135-8129-84239FED2CB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E51CBDE-CB11-485C-9FCF-7EE3706704AF}"/>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220912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793BD3-5FBE-455C-BB70-496D338036AD}"/>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3" name="Marcador de pie de página 2">
            <a:extLst>
              <a:ext uri="{FF2B5EF4-FFF2-40B4-BE49-F238E27FC236}">
                <a16:creationId xmlns:a16="http://schemas.microsoft.com/office/drawing/2014/main" id="{05665107-CC88-471E-A7E5-8BFB67BC68E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F5D8B5E-4D04-48C6-A91E-A15CD4B44324}"/>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391226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97914-D795-4A6F-B420-A4B6C6E7EFC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60AD6D-643C-405F-99C6-F259758C8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F26ECC2-1A2D-4325-AC27-401A07F2C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35E9F7-2D44-4BBD-BA2A-3C96842C0892}"/>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6" name="Marcador de pie de página 5">
            <a:extLst>
              <a:ext uri="{FF2B5EF4-FFF2-40B4-BE49-F238E27FC236}">
                <a16:creationId xmlns:a16="http://schemas.microsoft.com/office/drawing/2014/main" id="{C9AEAFCC-AAAF-4DB1-BE85-705FD6F3FA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B3F606-3DAC-42B7-A65B-DBB01A7D3AE7}"/>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422156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456069-E536-4C32-8B4A-7D8B7DC4F6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37BCA4-3469-482B-B591-DC59DA236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888E94A-B895-4E1B-9817-1B4648ADD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3F99B3-70E7-43E4-802F-5EACB8485E29}"/>
              </a:ext>
            </a:extLst>
          </p:cNvPr>
          <p:cNvSpPr>
            <a:spLocks noGrp="1"/>
          </p:cNvSpPr>
          <p:nvPr>
            <p:ph type="dt" sz="half" idx="10"/>
          </p:nvPr>
        </p:nvSpPr>
        <p:spPr/>
        <p:txBody>
          <a:bodyPr/>
          <a:lstStyle/>
          <a:p>
            <a:fld id="{30F2432C-E485-4D53-A8EB-4894202B9036}" type="datetimeFigureOut">
              <a:rPr lang="es-ES" smtClean="0"/>
              <a:t>19/09/2021</a:t>
            </a:fld>
            <a:endParaRPr lang="es-ES"/>
          </a:p>
        </p:txBody>
      </p:sp>
      <p:sp>
        <p:nvSpPr>
          <p:cNvPr id="6" name="Marcador de pie de página 5">
            <a:extLst>
              <a:ext uri="{FF2B5EF4-FFF2-40B4-BE49-F238E27FC236}">
                <a16:creationId xmlns:a16="http://schemas.microsoft.com/office/drawing/2014/main" id="{261171E8-DE3C-43AC-A8D3-926B0703F0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ACCC6E-632C-4C2E-9C68-C75E43C28929}"/>
              </a:ext>
            </a:extLst>
          </p:cNvPr>
          <p:cNvSpPr>
            <a:spLocks noGrp="1"/>
          </p:cNvSpPr>
          <p:nvPr>
            <p:ph type="sldNum" sz="quarter" idx="12"/>
          </p:nvPr>
        </p:nvSpPr>
        <p:spPr/>
        <p:txBody>
          <a:bodyPr/>
          <a:lstStyle/>
          <a:p>
            <a:fld id="{2C0F29E1-7AB0-452D-A035-000E478B6306}" type="slidenum">
              <a:rPr lang="es-ES" smtClean="0"/>
              <a:t>‹Nº›</a:t>
            </a:fld>
            <a:endParaRPr lang="es-ES"/>
          </a:p>
        </p:txBody>
      </p:sp>
    </p:spTree>
    <p:extLst>
      <p:ext uri="{BB962C8B-B14F-4D97-AF65-F5344CB8AC3E}">
        <p14:creationId xmlns:p14="http://schemas.microsoft.com/office/powerpoint/2010/main" val="255880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C9327D-A698-4D1B-A866-AF9AD35F4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2BD3D1F-FD56-45E8-86B1-18506452F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D0093D-3F3C-41B0-96B9-0EEB10F45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432C-E485-4D53-A8EB-4894202B9036}" type="datetimeFigureOut">
              <a:rPr lang="es-ES" smtClean="0"/>
              <a:t>19/09/2021</a:t>
            </a:fld>
            <a:endParaRPr lang="es-ES"/>
          </a:p>
        </p:txBody>
      </p:sp>
      <p:sp>
        <p:nvSpPr>
          <p:cNvPr id="5" name="Marcador de pie de página 4">
            <a:extLst>
              <a:ext uri="{FF2B5EF4-FFF2-40B4-BE49-F238E27FC236}">
                <a16:creationId xmlns:a16="http://schemas.microsoft.com/office/drawing/2014/main" id="{0E267693-5966-4B89-A67C-53F92678B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9DBCBC9-941A-4A2B-AC66-3FEEABF22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F29E1-7AB0-452D-A035-000E478B6306}" type="slidenum">
              <a:rPr lang="es-ES" smtClean="0"/>
              <a:t>‹Nº›</a:t>
            </a:fld>
            <a:endParaRPr lang="es-ES"/>
          </a:p>
        </p:txBody>
      </p:sp>
    </p:spTree>
    <p:extLst>
      <p:ext uri="{BB962C8B-B14F-4D97-AF65-F5344CB8AC3E}">
        <p14:creationId xmlns:p14="http://schemas.microsoft.com/office/powerpoint/2010/main" val="754941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Logotipo, nombre de la empresa&#10;&#10;Descripción generada automáticamente">
            <a:extLst>
              <a:ext uri="{FF2B5EF4-FFF2-40B4-BE49-F238E27FC236}">
                <a16:creationId xmlns:a16="http://schemas.microsoft.com/office/drawing/2014/main" id="{D64036A3-9D96-44B8-8E73-74086F20B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94903"/>
            <a:ext cx="3292524" cy="3062047"/>
          </a:xfrm>
          <a:prstGeom prst="rect">
            <a:avLst/>
          </a:prstGeom>
        </p:spPr>
      </p:pic>
      <p:cxnSp>
        <p:nvCxnSpPr>
          <p:cNvPr id="10" name="Straight Connector 9">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40A7E5"/>
            </a:solidFill>
          </a:ln>
        </p:spPr>
        <p:style>
          <a:lnRef idx="1">
            <a:schemeClr val="accent1"/>
          </a:lnRef>
          <a:fillRef idx="0">
            <a:schemeClr val="accent1"/>
          </a:fillRef>
          <a:effectRef idx="0">
            <a:schemeClr val="accent1"/>
          </a:effectRef>
          <a:fontRef idx="minor">
            <a:schemeClr val="tx1"/>
          </a:fontRef>
        </p:style>
      </p:cxnSp>
      <p:pic>
        <p:nvPicPr>
          <p:cNvPr id="3" name="Imagen 2" descr="Logotipo, nombre de la empresa&#10;&#10;Descripción generada automáticamente">
            <a:extLst>
              <a:ext uri="{FF2B5EF4-FFF2-40B4-BE49-F238E27FC236}">
                <a16:creationId xmlns:a16="http://schemas.microsoft.com/office/drawing/2014/main" id="{B50973CD-FAEE-45CA-9E46-9A04A4C50C04}"/>
              </a:ext>
            </a:extLst>
          </p:cNvPr>
          <p:cNvPicPr>
            <a:picLocks noChangeAspect="1"/>
          </p:cNvPicPr>
          <p:nvPr/>
        </p:nvPicPr>
        <p:blipFill>
          <a:blip r:embed="rId3"/>
          <a:stretch>
            <a:fillRect/>
          </a:stretch>
        </p:blipFill>
        <p:spPr>
          <a:xfrm>
            <a:off x="4886676" y="1887512"/>
            <a:ext cx="6184580" cy="3076829"/>
          </a:xfrm>
          <a:prstGeom prst="rect">
            <a:avLst/>
          </a:prstGeom>
        </p:spPr>
      </p:pic>
    </p:spTree>
    <p:extLst>
      <p:ext uri="{BB962C8B-B14F-4D97-AF65-F5344CB8AC3E}">
        <p14:creationId xmlns:p14="http://schemas.microsoft.com/office/powerpoint/2010/main" val="1100949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3539430"/>
          </a:xfrm>
          <a:prstGeom prst="rect">
            <a:avLst/>
          </a:prstGeom>
          <a:noFill/>
        </p:spPr>
        <p:txBody>
          <a:bodyPr wrap="square" rtlCol="0">
            <a:spAutoFit/>
          </a:bodyPr>
          <a:lstStyle/>
          <a:p>
            <a:r>
              <a:rPr lang="es-ES" sz="3200" b="1" dirty="0">
                <a:solidFill>
                  <a:schemeClr val="bg1"/>
                </a:solidFill>
                <a:cs typeface="Arial" panose="020B0604020202020204" pitchFamily="34" charset="0"/>
              </a:rPr>
              <a:t>Sant Joan de </a:t>
            </a:r>
            <a:r>
              <a:rPr lang="es-ES" sz="3200" b="1" dirty="0" err="1">
                <a:solidFill>
                  <a:schemeClr val="bg1"/>
                </a:solidFill>
                <a:cs typeface="Arial" panose="020B0604020202020204" pitchFamily="34" charset="0"/>
              </a:rPr>
              <a:t>Labritja</a:t>
            </a:r>
            <a:endParaRPr lang="es-ES" sz="3200" b="1" dirty="0">
              <a:solidFill>
                <a:schemeClr val="bg1"/>
              </a:solidFill>
              <a:cs typeface="Arial" panose="020B0604020202020204" pitchFamily="34" charset="0"/>
            </a:endParaRPr>
          </a:p>
          <a:p>
            <a:endParaRPr lang="es-ES" sz="3200" b="1" dirty="0">
              <a:solidFill>
                <a:schemeClr val="bg1"/>
              </a:solidFill>
              <a:cs typeface="Arial" panose="020B0604020202020204" pitchFamily="34" charset="0"/>
            </a:endParaRP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108,6% de incremento en km respecto a 2019.</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Es el municipio donde más se incrementa el servicio porque es el municipio que mayor déficit tiene actualmente. El servicio se multiplica por más de dos.</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Tendrá conexiones permanentes con Sant Antoni y Santa Eulària durante todo el año, cuando antes solo tenía conexiones con Santa Eulària en verano.</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Hay mejoras en líneas existentes, como en la </a:t>
            </a:r>
            <a:r>
              <a:rPr lang="es-ES" sz="2000" i="1"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nitbús</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que también dará servicio a Sant Miquel (actualmente solo conectaba Eivissa con Sant Llorenç y Sant Joan).</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11 líneas en total darán servicio a este municipio.</a:t>
            </a:r>
            <a:endParaRPr lang="es-ES" sz="3600"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91C10404-CBFC-4F99-89E4-9445C63229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6687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pic>
        <p:nvPicPr>
          <p:cNvPr id="3" name="Imagen 2" descr="Mapa&#10;&#10;Descripción generada automáticamente">
            <a:extLst>
              <a:ext uri="{FF2B5EF4-FFF2-40B4-BE49-F238E27FC236}">
                <a16:creationId xmlns:a16="http://schemas.microsoft.com/office/drawing/2014/main" id="{201205AE-7927-4C33-ADFE-AF7D4FAC2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3867" y="180323"/>
            <a:ext cx="9190226" cy="6497354"/>
          </a:xfrm>
          <a:prstGeom prst="rect">
            <a:avLst/>
          </a:prstGeom>
        </p:spPr>
      </p:pic>
      <p:pic>
        <p:nvPicPr>
          <p:cNvPr id="8" name="Gráfico 7">
            <a:extLst>
              <a:ext uri="{FF2B5EF4-FFF2-40B4-BE49-F238E27FC236}">
                <a16:creationId xmlns:a16="http://schemas.microsoft.com/office/drawing/2014/main" id="{A79A2A75-6272-4345-9F58-F0186F4007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634" y="3667662"/>
            <a:ext cx="2039886" cy="1059682"/>
          </a:xfrm>
          <a:prstGeom prst="rect">
            <a:avLst/>
          </a:prstGeom>
        </p:spPr>
      </p:pic>
    </p:spTree>
    <p:extLst>
      <p:ext uri="{BB962C8B-B14F-4D97-AF65-F5344CB8AC3E}">
        <p14:creationId xmlns:p14="http://schemas.microsoft.com/office/powerpoint/2010/main" val="54939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pic>
        <p:nvPicPr>
          <p:cNvPr id="3" name="Imagen 2" descr="Mapa&#10;&#10;Descripción generada automáticamente">
            <a:extLst>
              <a:ext uri="{FF2B5EF4-FFF2-40B4-BE49-F238E27FC236}">
                <a16:creationId xmlns:a16="http://schemas.microsoft.com/office/drawing/2014/main" id="{0CEDF2C5-D88E-4910-81B8-C799E1084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988" y="185315"/>
            <a:ext cx="9176105" cy="6487370"/>
          </a:xfrm>
          <a:prstGeom prst="rect">
            <a:avLst/>
          </a:prstGeom>
        </p:spPr>
      </p:pic>
      <p:pic>
        <p:nvPicPr>
          <p:cNvPr id="8" name="Gráfico 7">
            <a:extLst>
              <a:ext uri="{FF2B5EF4-FFF2-40B4-BE49-F238E27FC236}">
                <a16:creationId xmlns:a16="http://schemas.microsoft.com/office/drawing/2014/main" id="{CF08DF74-6A91-43AB-BF54-05C5181BFA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18" y="3667662"/>
            <a:ext cx="2039886" cy="1059682"/>
          </a:xfrm>
          <a:prstGeom prst="rect">
            <a:avLst/>
          </a:prstGeom>
        </p:spPr>
      </p:pic>
    </p:spTree>
    <p:extLst>
      <p:ext uri="{BB962C8B-B14F-4D97-AF65-F5344CB8AC3E}">
        <p14:creationId xmlns:p14="http://schemas.microsoft.com/office/powerpoint/2010/main" val="299795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2923877"/>
          </a:xfrm>
          <a:prstGeom prst="rect">
            <a:avLst/>
          </a:prstGeom>
          <a:noFill/>
        </p:spPr>
        <p:txBody>
          <a:bodyPr wrap="square" rtlCol="0">
            <a:spAutoFit/>
          </a:bodyPr>
          <a:lstStyle/>
          <a:p>
            <a:r>
              <a:rPr lang="es-ES" sz="3200" b="1" dirty="0">
                <a:solidFill>
                  <a:schemeClr val="bg1"/>
                </a:solidFill>
                <a:cs typeface="Arial" panose="020B0604020202020204" pitchFamily="34" charset="0"/>
              </a:rPr>
              <a:t>Total isla de Ibiza</a:t>
            </a:r>
          </a:p>
          <a:p>
            <a:endParaRPr lang="es-ES" sz="3200" b="1" dirty="0">
              <a:solidFill>
                <a:schemeClr val="bg1"/>
              </a:solidFill>
              <a:cs typeface="Arial" panose="020B0604020202020204" pitchFamily="34" charset="0"/>
            </a:endParaRP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46,49% de incremento en km respecto a 2019.</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De 3.980.562,24km anuales pasamos a hacer 5.830.961,63km.</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Además del incremento en bruto del servicio en cuanto a número de km, también se optimiza el servicio pensando en la coordinación entre líneas y el no solapamiento, lo que mejorará de forma sustancial la conectividad entre núcleos lejanos, principalmente con servicios e infraestructuras esenciales como el Hospital de Can </a:t>
            </a:r>
            <a:r>
              <a:rPr lang="es-ES" sz="20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Misses</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o el aeropuerto.</a:t>
            </a:r>
            <a:endParaRPr lang="es-ES" sz="3600" dirty="0">
              <a:solidFill>
                <a:schemeClr val="bg1"/>
              </a:solidFill>
              <a:cs typeface="Arial" panose="020B0604020202020204" pitchFamily="34" charset="0"/>
            </a:endParaRPr>
          </a:p>
        </p:txBody>
      </p:sp>
      <p:pic>
        <p:nvPicPr>
          <p:cNvPr id="8" name="Gráfico 7">
            <a:extLst>
              <a:ext uri="{FF2B5EF4-FFF2-40B4-BE49-F238E27FC236}">
                <a16:creationId xmlns:a16="http://schemas.microsoft.com/office/drawing/2014/main" id="{91811E6C-2E31-4499-B0D1-2E516DD19C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133546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4873129"/>
          </a:xfrm>
          <a:prstGeom prst="rect">
            <a:avLst/>
          </a:prstGeom>
          <a:noFill/>
        </p:spPr>
        <p:txBody>
          <a:bodyPr wrap="square" rtlCol="0">
            <a:spAutoFit/>
          </a:bodyPr>
          <a:lstStyle/>
          <a:p>
            <a:r>
              <a:rPr lang="es-ES" sz="3200" b="1" dirty="0">
                <a:solidFill>
                  <a:schemeClr val="bg1"/>
                </a:solidFill>
                <a:cs typeface="Arial" panose="020B0604020202020204" pitchFamily="34" charset="0"/>
              </a:rPr>
              <a:t>Alcance económico del servicio</a:t>
            </a:r>
            <a:endParaRPr lang="es-ES" b="1" dirty="0">
              <a:solidFill>
                <a:schemeClr val="bg1"/>
              </a:solidFill>
              <a:cs typeface="Arial" panose="020B0604020202020204" pitchFamily="34" charset="0"/>
            </a:endParaRPr>
          </a:p>
          <a:p>
            <a:endParaRPr lang="es-ES" b="1" dirty="0">
              <a:solidFill>
                <a:schemeClr val="bg1"/>
              </a:solidFill>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El balance preveía una aportación del Consell de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4.487.596,76€ en el PISTRVC</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Se introduce una previsión de bajada de usuarios e ingresos por culpa de la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covid19</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y su especial afección al transporte público interurbano: el primer año hay un déficit previsto del sistema a compensar por el Consell de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5.282.450,97€</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El resto de años iríamos de 4.092.235,58€ del segundo año hasta los 4.674.389,72 del año 10. El total de déficit de los 10 años de concesión que deberá aportar el Consell son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44.560.443,17€,</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lo que sale a una media de 4.456.044.32€ al año. Esto supone una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desviación del 0,7%</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respecto al PISTRVC.</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Estamos hablando de un contrato de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171.020.006,05€</a:t>
            </a:r>
            <a:r>
              <a:rPr lang="es-ES" sz="2000" b="1"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sin contar una posible prórroga de 5 años.</a:t>
            </a:r>
            <a:endPar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s-ES" sz="2000" b="1" dirty="0">
              <a:solidFill>
                <a:schemeClr val="bg1"/>
              </a:solidFill>
              <a:cs typeface="Arial" panose="020B0604020202020204" pitchFamily="34" charset="0"/>
            </a:endParaRPr>
          </a:p>
        </p:txBody>
      </p:sp>
      <p:pic>
        <p:nvPicPr>
          <p:cNvPr id="8" name="Gráfico 7">
            <a:extLst>
              <a:ext uri="{FF2B5EF4-FFF2-40B4-BE49-F238E27FC236}">
                <a16:creationId xmlns:a16="http://schemas.microsoft.com/office/drawing/2014/main" id="{DCD9F50F-781F-43D2-A891-95370D3248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133766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4327338"/>
          </a:xfrm>
          <a:prstGeom prst="rect">
            <a:avLst/>
          </a:prstGeom>
          <a:noFill/>
        </p:spPr>
        <p:txBody>
          <a:bodyPr wrap="square" rtlCol="0">
            <a:spAutoFit/>
          </a:bodyPr>
          <a:lstStyle/>
          <a:p>
            <a:r>
              <a:rPr lang="es-ES" sz="3200" b="1" dirty="0">
                <a:solidFill>
                  <a:schemeClr val="bg1"/>
                </a:solidFill>
                <a:cs typeface="Arial" panose="020B0604020202020204" pitchFamily="34" charset="0"/>
              </a:rPr>
              <a:t>Información al usuario</a:t>
            </a:r>
          </a:p>
          <a:p>
            <a:endParaRPr lang="es-ES" sz="3200" b="1" dirty="0">
              <a:solidFill>
                <a:schemeClr val="bg1"/>
              </a:solidFill>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Las empresas estarán obligadas a mantener la información estática (cartelería) actualizada, con un diseño de carteles único.</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Gracias al proyecto Ibiza DTI tendremos 150 postes digitales informativos en las principales paradas de la isla, con la previsión de que puedan dar el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tiempo real </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de llegada de los autobuses con la puesta en marcha del nuevo servicio. El número de postes se podrá ir ampliando de forma progresiva.</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Toda la información estará disponible a través de una </a:t>
            </a:r>
            <a:r>
              <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APP</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específica para el transporte público de nuestra isla.</a:t>
            </a:r>
          </a:p>
          <a:p>
            <a:endParaRPr lang="es-ES" sz="2000" b="1" dirty="0">
              <a:solidFill>
                <a:schemeClr val="bg1"/>
              </a:solidFill>
              <a:cs typeface="Arial" panose="020B0604020202020204" pitchFamily="34" charset="0"/>
            </a:endParaRPr>
          </a:p>
        </p:txBody>
      </p:sp>
      <p:pic>
        <p:nvPicPr>
          <p:cNvPr id="8" name="Gráfico 7">
            <a:extLst>
              <a:ext uri="{FF2B5EF4-FFF2-40B4-BE49-F238E27FC236}">
                <a16:creationId xmlns:a16="http://schemas.microsoft.com/office/drawing/2014/main" id="{C5028A7E-4318-443B-BC9B-002D6548BF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305646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4656659"/>
          </a:xfrm>
          <a:prstGeom prst="rect">
            <a:avLst/>
          </a:prstGeom>
          <a:noFill/>
        </p:spPr>
        <p:txBody>
          <a:bodyPr wrap="square" rtlCol="0">
            <a:spAutoFit/>
          </a:bodyPr>
          <a:lstStyle/>
          <a:p>
            <a:r>
              <a:rPr lang="es-ES" sz="3200" b="1" dirty="0">
                <a:solidFill>
                  <a:schemeClr val="bg1"/>
                </a:solidFill>
                <a:cs typeface="Arial" panose="020B0604020202020204" pitchFamily="34" charset="0"/>
              </a:rPr>
              <a:t>Sistema tarifario</a:t>
            </a:r>
          </a:p>
          <a:p>
            <a:endParaRPr lang="es-ES" sz="3200" b="1" dirty="0">
              <a:solidFill>
                <a:schemeClr val="bg1"/>
              </a:solidFill>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Se mantienen los títulos actuales (T-Dorada, T-Joven, T-Plata y T-General) y se añadirán nuevos pensados específicamente para nuestros visitantes, como la T-4 (viajes ilimitados durante 4 días por 25€).</a:t>
            </a:r>
          </a:p>
          <a:p>
            <a:pPr marL="285750" indent="-285750" algn="just">
              <a:lnSpc>
                <a:spcPct val="107000"/>
              </a:lnSpc>
              <a:spcAft>
                <a:spcPts val="800"/>
              </a:spcAft>
              <a:buFont typeface="Arial" panose="020B0604020202020204" pitchFamily="34" charset="0"/>
              <a:buChar char="•"/>
            </a:pP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Se unifican y homogeneizan las tarifas de todas las líneas, dejando atrás el caótico sistema de precios actual. Todas las líneas regulares, junto a las nocturnas, tendrán los mismos precios, mientras que las líneas de playa, de aeropuerto y los </a:t>
            </a:r>
            <a:r>
              <a:rPr lang="es-ES" sz="2000" i="1" dirty="0" err="1">
                <a:solidFill>
                  <a:schemeClr val="bg1"/>
                </a:solidFill>
                <a:latin typeface="Calibri" panose="020F0502020204030204" pitchFamily="34" charset="0"/>
                <a:ea typeface="Calibri" panose="020F0502020204030204" pitchFamily="34" charset="0"/>
                <a:cs typeface="Arial" panose="020B0604020202020204" pitchFamily="34" charset="0"/>
              </a:rPr>
              <a:t>discobús</a:t>
            </a: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 tendrán tarifas diferentes.</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El sistema de saltos también cambia, y </a:t>
            </a: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pasa de ser por zonas a ser por distancia recorrida (de 0 a un máximo de 4 saltos), estableciendo un sistema más justo y transparente.</a:t>
            </a:r>
            <a:endPar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s-ES" sz="2000" b="1" dirty="0">
              <a:solidFill>
                <a:schemeClr val="bg1"/>
              </a:solidFill>
              <a:cs typeface="Arial" panose="020B0604020202020204" pitchFamily="34" charset="0"/>
            </a:endParaRPr>
          </a:p>
        </p:txBody>
      </p:sp>
      <p:pic>
        <p:nvPicPr>
          <p:cNvPr id="8" name="Gráfico 7">
            <a:extLst>
              <a:ext uri="{FF2B5EF4-FFF2-40B4-BE49-F238E27FC236}">
                <a16:creationId xmlns:a16="http://schemas.microsoft.com/office/drawing/2014/main" id="{093C78DD-4127-4F19-B916-D61B8720C9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6883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3771289"/>
          </a:xfrm>
          <a:prstGeom prst="rect">
            <a:avLst/>
          </a:prstGeom>
          <a:noFill/>
        </p:spPr>
        <p:txBody>
          <a:bodyPr wrap="square" rtlCol="0">
            <a:spAutoFit/>
          </a:bodyPr>
          <a:lstStyle/>
          <a:p>
            <a:r>
              <a:rPr lang="es-ES" sz="3200" b="1" dirty="0">
                <a:solidFill>
                  <a:schemeClr val="bg1"/>
                </a:solidFill>
                <a:cs typeface="Arial" panose="020B0604020202020204" pitchFamily="34" charset="0"/>
              </a:rPr>
              <a:t>Sistema tarifario</a:t>
            </a:r>
          </a:p>
          <a:p>
            <a:endParaRPr lang="es-ES" sz="3200" b="1" dirty="0">
              <a:solidFill>
                <a:schemeClr val="bg1"/>
              </a:solidFill>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Se penalizará el pago en metálico por una cuestión de agilidad y de seguridad.</a:t>
            </a:r>
          </a:p>
          <a:p>
            <a:pPr marL="285750" indent="-285750" algn="just">
              <a:lnSpc>
                <a:spcPct val="107000"/>
              </a:lnSpc>
              <a:spcAft>
                <a:spcPts val="800"/>
              </a:spcAft>
              <a:buFont typeface="Arial" panose="020B0604020202020204" pitchFamily="34" charset="0"/>
              <a:buChar char="•"/>
            </a:pP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Los títulos se utilizarán en formato monedero. El saldo no caducará y servirá para todo el sistema. Se podrán realizar las recargas que se desee y se irá descontando según el viaje realizado.</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Se habilitará el pago con tarjeta de crédito/débito, o con códigos QR.</a:t>
            </a:r>
          </a:p>
          <a:p>
            <a:pPr marL="285750" indent="-285750" algn="just">
              <a:lnSpc>
                <a:spcPct val="107000"/>
              </a:lnSpc>
              <a:spcAft>
                <a:spcPts val="800"/>
              </a:spcAft>
              <a:buFont typeface="Arial" panose="020B0604020202020204" pitchFamily="34" charset="0"/>
              <a:buChar char="•"/>
            </a:pP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El transbordo será gratuito durante los 60 minutos posteriores al primer marcaje.</a:t>
            </a:r>
            <a:endPar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s-ES" sz="2000" b="1" dirty="0">
              <a:solidFill>
                <a:schemeClr val="bg1"/>
              </a:solidFill>
              <a:cs typeface="Arial" panose="020B0604020202020204" pitchFamily="34" charset="0"/>
            </a:endParaRPr>
          </a:p>
        </p:txBody>
      </p:sp>
      <p:pic>
        <p:nvPicPr>
          <p:cNvPr id="9" name="Gráfico 8">
            <a:extLst>
              <a:ext uri="{FF2B5EF4-FFF2-40B4-BE49-F238E27FC236}">
                <a16:creationId xmlns:a16="http://schemas.microsoft.com/office/drawing/2014/main" id="{D8E9BD53-CC55-42CC-B047-10227CB7DF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390285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4334263"/>
          </a:xfrm>
          <a:prstGeom prst="rect">
            <a:avLst/>
          </a:prstGeom>
          <a:noFill/>
        </p:spPr>
        <p:txBody>
          <a:bodyPr wrap="square" rtlCol="0">
            <a:spAutoFit/>
          </a:bodyPr>
          <a:lstStyle/>
          <a:p>
            <a:r>
              <a:rPr lang="es-ES" sz="3200" b="1" dirty="0">
                <a:solidFill>
                  <a:schemeClr val="bg1"/>
                </a:solidFill>
                <a:cs typeface="Arial" panose="020B0604020202020204" pitchFamily="34" charset="0"/>
              </a:rPr>
              <a:t>Flota de vehículos</a:t>
            </a:r>
          </a:p>
          <a:p>
            <a:endParaRPr lang="es-ES" sz="3200" b="1" dirty="0">
              <a:solidFill>
                <a:schemeClr val="bg1"/>
              </a:solidFill>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Para el diseño de la flota hemos contado con la colaboración del Instituto universitario de investigación del automóvil (INSIA).</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El servicio estará dimensionado con una flota de 47 vehículos en temporada baja y 82 en temporada alta, con una reserva de 9 vehículos.</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Habrá vehículos desde los 8-9 metros a los 12-13, de piso alto y piso bajo. Habrá un tipo específico para cada línea, adecuado a las necesidades de la misma.</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La línea Aero2 contará con autobuses de propulsión híbrida, igual que la línea que conectará todo el puerto de Vila. La U5 (Can Bonet – Can </a:t>
            </a:r>
            <a:r>
              <a:rPr lang="es-ES" sz="20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Coix</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 Cala </a:t>
            </a:r>
            <a:r>
              <a:rPr lang="es-ES" sz="20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Gració</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de Sant Antoni será 100% eléctrica, igual que la U11 (Siesta – Santa Eulària). </a:t>
            </a:r>
            <a:endParaRPr lang="es-ES" sz="2400" b="1" dirty="0">
              <a:solidFill>
                <a:schemeClr val="bg1"/>
              </a:solidFill>
              <a:cs typeface="Arial" panose="020B0604020202020204" pitchFamily="34" charset="0"/>
            </a:endParaRPr>
          </a:p>
        </p:txBody>
      </p:sp>
      <p:pic>
        <p:nvPicPr>
          <p:cNvPr id="9" name="Gráfico 8">
            <a:extLst>
              <a:ext uri="{FF2B5EF4-FFF2-40B4-BE49-F238E27FC236}">
                <a16:creationId xmlns:a16="http://schemas.microsoft.com/office/drawing/2014/main" id="{32455875-1708-4462-9C2D-E7AE7855A7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71236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4231671"/>
          </a:xfrm>
          <a:prstGeom prst="rect">
            <a:avLst/>
          </a:prstGeom>
          <a:noFill/>
        </p:spPr>
        <p:txBody>
          <a:bodyPr wrap="square" rtlCol="0">
            <a:spAutoFit/>
          </a:bodyPr>
          <a:lstStyle/>
          <a:p>
            <a:r>
              <a:rPr lang="es-ES" sz="3200" b="1" dirty="0">
                <a:solidFill>
                  <a:schemeClr val="bg1"/>
                </a:solidFill>
                <a:cs typeface="Arial" panose="020B0604020202020204" pitchFamily="34" charset="0"/>
              </a:rPr>
              <a:t>Flota de vehículos</a:t>
            </a:r>
          </a:p>
          <a:p>
            <a:endParaRPr lang="es-ES" sz="3200" b="1" dirty="0">
              <a:solidFill>
                <a:schemeClr val="bg1"/>
              </a:solidFill>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Para el resto de líneas se prevé que puedan tener vehículos con propulsión a gas o a diésel. </a:t>
            </a: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Las empresas podrán presentar mejoras ofreciendo flotas menos contaminantes.</a:t>
            </a:r>
          </a:p>
          <a:p>
            <a:pPr marL="285750" indent="-285750" algn="just">
              <a:lnSpc>
                <a:spcPct val="107000"/>
              </a:lnSpc>
              <a:spcAft>
                <a:spcPts val="800"/>
              </a:spcAft>
              <a:buFont typeface="Arial" panose="020B0604020202020204" pitchFamily="34" charset="0"/>
              <a:buChar char="•"/>
            </a:pP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Habrá exigencias de edad media de la flota y edad máxima de los vehículos para garantizar que la flota se renueve al final de la concesión, especialmente si se produce la prórroga del servicio. El Consell deberá autorizar cualquier cambio de adscripción de vehículo al servicio.</a:t>
            </a:r>
          </a:p>
          <a:p>
            <a:pPr marL="285750" indent="-285750" algn="just">
              <a:lnSpc>
                <a:spcPct val="107000"/>
              </a:lnSpc>
              <a:spcAft>
                <a:spcPts val="800"/>
              </a:spcAf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Absolutamente toda la flota estará adaptada para PMR, con rampas automáticas y manuales. </a:t>
            </a: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Gracias a la colaboración</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con la ONCE también se implementarán adaptaciones que puedan facilitar el uso del servicio a personas con problemas visuales.</a:t>
            </a:r>
            <a:endPar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9" name="Gráfico 8">
            <a:extLst>
              <a:ext uri="{FF2B5EF4-FFF2-40B4-BE49-F238E27FC236}">
                <a16:creationId xmlns:a16="http://schemas.microsoft.com/office/drawing/2014/main" id="{09E263A1-82B3-428B-BD60-2C4B095A34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151575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0"/>
            <a:ext cx="12191980" cy="6856718"/>
          </a:xfrm>
          <a:prstGeom prst="rect">
            <a:avLst/>
          </a:prstGeom>
        </p:spPr>
      </p:pic>
      <p:sp>
        <p:nvSpPr>
          <p:cNvPr id="8" name="CuadroTexto 7">
            <a:extLst>
              <a:ext uri="{FF2B5EF4-FFF2-40B4-BE49-F238E27FC236}">
                <a16:creationId xmlns:a16="http://schemas.microsoft.com/office/drawing/2014/main" id="{91041802-BAEF-4DFA-B53C-414130196F7F}"/>
              </a:ext>
            </a:extLst>
          </p:cNvPr>
          <p:cNvSpPr txBox="1"/>
          <p:nvPr/>
        </p:nvSpPr>
        <p:spPr>
          <a:xfrm>
            <a:off x="1083577" y="1812021"/>
            <a:ext cx="10024844" cy="954107"/>
          </a:xfrm>
          <a:prstGeom prst="rect">
            <a:avLst/>
          </a:prstGeom>
          <a:noFill/>
        </p:spPr>
        <p:txBody>
          <a:bodyPr wrap="square" rtlCol="0">
            <a:spAutoFit/>
          </a:bodyPr>
          <a:lstStyle/>
          <a:p>
            <a:pPr algn="ctr"/>
            <a:r>
              <a:rPr lang="es-ES" sz="2800" b="1" dirty="0">
                <a:solidFill>
                  <a:schemeClr val="bg1"/>
                </a:solidFill>
              </a:rPr>
              <a:t>Servicio regular permanente de uso general de transporte interurbano de viajeros por carretera</a:t>
            </a:r>
          </a:p>
        </p:txBody>
      </p:sp>
      <p:sp>
        <p:nvSpPr>
          <p:cNvPr id="2" name="CuadroTexto 1">
            <a:extLst>
              <a:ext uri="{FF2B5EF4-FFF2-40B4-BE49-F238E27FC236}">
                <a16:creationId xmlns:a16="http://schemas.microsoft.com/office/drawing/2014/main" id="{FBDDF238-11D7-479B-A71C-0309493DF13F}"/>
              </a:ext>
            </a:extLst>
          </p:cNvPr>
          <p:cNvSpPr txBox="1"/>
          <p:nvPr/>
        </p:nvSpPr>
        <p:spPr>
          <a:xfrm>
            <a:off x="1111816" y="3043638"/>
            <a:ext cx="9968365" cy="769441"/>
          </a:xfrm>
          <a:prstGeom prst="rect">
            <a:avLst/>
          </a:prstGeom>
          <a:noFill/>
        </p:spPr>
        <p:txBody>
          <a:bodyPr wrap="square" rtlCol="0">
            <a:spAutoFit/>
          </a:bodyPr>
          <a:lstStyle/>
          <a:p>
            <a:pPr algn="ctr"/>
            <a:r>
              <a:rPr lang="es-ES" sz="4400" b="1" dirty="0">
                <a:solidFill>
                  <a:schemeClr val="bg1"/>
                </a:solidFill>
              </a:rPr>
              <a:t>PROYECTO DE PRESTACIÓN DEL SERVICIO</a:t>
            </a:r>
          </a:p>
        </p:txBody>
      </p:sp>
      <p:pic>
        <p:nvPicPr>
          <p:cNvPr id="4" name="Gráfico 3">
            <a:extLst>
              <a:ext uri="{FF2B5EF4-FFF2-40B4-BE49-F238E27FC236}">
                <a16:creationId xmlns:a16="http://schemas.microsoft.com/office/drawing/2014/main" id="{A1894791-3EE5-4EA5-8C88-36B272517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pic>
        <p:nvPicPr>
          <p:cNvPr id="9" name="Gráfico 8">
            <a:extLst>
              <a:ext uri="{FF2B5EF4-FFF2-40B4-BE49-F238E27FC236}">
                <a16:creationId xmlns:a16="http://schemas.microsoft.com/office/drawing/2014/main" id="{09D1161E-9D2C-49CE-A476-91D8BF90E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360440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3539430"/>
          </a:xfrm>
          <a:prstGeom prst="rect">
            <a:avLst/>
          </a:prstGeom>
          <a:noFill/>
        </p:spPr>
        <p:txBody>
          <a:bodyPr wrap="square" rtlCol="0">
            <a:spAutoFit/>
          </a:bodyPr>
          <a:lstStyle/>
          <a:p>
            <a:r>
              <a:rPr lang="es-ES" sz="3200" b="1" dirty="0">
                <a:solidFill>
                  <a:schemeClr val="bg1"/>
                </a:solidFill>
                <a:cs typeface="Arial" panose="020B0604020202020204" pitchFamily="34" charset="0"/>
              </a:rPr>
              <a:t>Flota de vehículos</a:t>
            </a:r>
          </a:p>
          <a:p>
            <a:endParaRPr lang="es-ES" sz="3200" b="1" dirty="0">
              <a:solidFill>
                <a:schemeClr val="bg1"/>
              </a:solidFill>
              <a:cs typeface="Arial" panose="020B0604020202020204" pitchFamily="34" charset="0"/>
            </a:endParaRPr>
          </a:p>
          <a:p>
            <a:pPr marL="342900" indent="-342900" algn="just">
              <a:buFont typeface="Arial" panose="020B0604020202020204" pitchFamily="34" charset="0"/>
              <a:buChar char="•"/>
            </a:pPr>
            <a:r>
              <a:rPr lang="es-ES" sz="2000" dirty="0">
                <a:solidFill>
                  <a:schemeClr val="bg1"/>
                </a:solidFill>
                <a:cs typeface="Arial" panose="020B0604020202020204" pitchFamily="34" charset="0"/>
              </a:rPr>
              <a:t>Los vehículos de las </a:t>
            </a:r>
            <a:r>
              <a:rPr lang="es-ES" sz="2000" dirty="0">
                <a:solidFill>
                  <a:schemeClr val="bg1"/>
                </a:solidFill>
                <a:effectLst/>
                <a:ea typeface="Calibri" panose="020F0502020204030204" pitchFamily="34" charset="0"/>
                <a:cs typeface="Arial" panose="020B0604020202020204" pitchFamily="34" charset="0"/>
              </a:rPr>
              <a:t>líneas T1 a T6, P8 y A6, A8, A9, A10 y A11 estarán equipados con portabicis. De esta forma el servicio de transporte público insular se integra con otras formas de movilidad sostenible. </a:t>
            </a:r>
          </a:p>
          <a:p>
            <a:pPr marL="342900" indent="-342900" algn="just">
              <a:buFont typeface="Arial" panose="020B0604020202020204" pitchFamily="34" charset="0"/>
              <a:buChar char="•"/>
            </a:pPr>
            <a:r>
              <a:rPr lang="es-ES" sz="2000" dirty="0">
                <a:solidFill>
                  <a:schemeClr val="bg1"/>
                </a:solidFill>
                <a:cs typeface="Arial" panose="020B0604020202020204" pitchFamily="34" charset="0"/>
              </a:rPr>
              <a:t>Todas las líneas del aeropuerto irán equipadas con portamaletas.</a:t>
            </a:r>
          </a:p>
          <a:p>
            <a:pPr marL="342900" indent="-34290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Los autobuses también irán equipados con pantallas informativas internas, externas y con un sistema de altavoces para avisar de las siguientes paradas.</a:t>
            </a:r>
          </a:p>
          <a:p>
            <a:pPr marL="342900" indent="-34290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Los autobuses también irán equipados con sistemas </a:t>
            </a:r>
            <a:r>
              <a:rPr lang="es-ES" sz="20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WiFi</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y con puertos de carga USB.</a:t>
            </a:r>
          </a:p>
          <a:p>
            <a:endParaRPr lang="es-ES" sz="2000" dirty="0">
              <a:solidFill>
                <a:schemeClr val="bg1"/>
              </a:solidFill>
              <a:cs typeface="Arial" panose="020B0604020202020204" pitchFamily="34" charset="0"/>
            </a:endParaRPr>
          </a:p>
        </p:txBody>
      </p:sp>
      <p:pic>
        <p:nvPicPr>
          <p:cNvPr id="9" name="Gráfico 8">
            <a:extLst>
              <a:ext uri="{FF2B5EF4-FFF2-40B4-BE49-F238E27FC236}">
                <a16:creationId xmlns:a16="http://schemas.microsoft.com/office/drawing/2014/main" id="{DA116092-930D-40AA-BC0E-686EDBEC64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294236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13" name="Imagen 12" descr="Imagen que contiene autobús, camino, azul, ventana&#10;&#10;Descripción generada automáticamente">
            <a:extLst>
              <a:ext uri="{FF2B5EF4-FFF2-40B4-BE49-F238E27FC236}">
                <a16:creationId xmlns:a16="http://schemas.microsoft.com/office/drawing/2014/main" id="{8B80A358-5C2A-455A-A42C-B677113C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10972800" cy="6860583"/>
          </a:xfrm>
          <a:prstGeom prst="rect">
            <a:avLst/>
          </a:prstGeom>
        </p:spPr>
      </p:pic>
    </p:spTree>
    <p:extLst>
      <p:ext uri="{BB962C8B-B14F-4D97-AF65-F5344CB8AC3E}">
        <p14:creationId xmlns:p14="http://schemas.microsoft.com/office/powerpoint/2010/main" val="123099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3" name="Imagen 2" descr="Imagen que contiene texto, alimentos, fruta&#10;&#10;Descripción generada automáticamente">
            <a:extLst>
              <a:ext uri="{FF2B5EF4-FFF2-40B4-BE49-F238E27FC236}">
                <a16:creationId xmlns:a16="http://schemas.microsoft.com/office/drawing/2014/main" id="{1FACEC0B-33FE-44A5-8F5E-BEB7DFAC8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309" y="0"/>
            <a:ext cx="5377382" cy="6858000"/>
          </a:xfrm>
          <a:prstGeom prst="rect">
            <a:avLst/>
          </a:prstGeom>
        </p:spPr>
      </p:pic>
    </p:spTree>
    <p:extLst>
      <p:ext uri="{BB962C8B-B14F-4D97-AF65-F5344CB8AC3E}">
        <p14:creationId xmlns:p14="http://schemas.microsoft.com/office/powerpoint/2010/main" val="63931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CC8CAE5B-7D43-48AF-97C5-443CABBD6B95}"/>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5" name="Gráfico 4">
            <a:extLst>
              <a:ext uri="{FF2B5EF4-FFF2-40B4-BE49-F238E27FC236}">
                <a16:creationId xmlns:a16="http://schemas.microsoft.com/office/drawing/2014/main" id="{A0F12F7A-4B1F-4537-BD5C-91B71A5FB1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2" name="CuadroTexto 1">
            <a:extLst>
              <a:ext uri="{FF2B5EF4-FFF2-40B4-BE49-F238E27FC236}">
                <a16:creationId xmlns:a16="http://schemas.microsoft.com/office/drawing/2014/main" id="{25DFA43F-E43D-4E0F-99D9-AAFC2F43422F}"/>
              </a:ext>
            </a:extLst>
          </p:cNvPr>
          <p:cNvSpPr txBox="1"/>
          <p:nvPr/>
        </p:nvSpPr>
        <p:spPr>
          <a:xfrm>
            <a:off x="1083577" y="573659"/>
            <a:ext cx="9830500" cy="4524315"/>
          </a:xfrm>
          <a:prstGeom prst="rect">
            <a:avLst/>
          </a:prstGeom>
          <a:noFill/>
        </p:spPr>
        <p:txBody>
          <a:bodyPr wrap="square" rtlCol="0">
            <a:spAutoFit/>
          </a:bodyPr>
          <a:lstStyle/>
          <a:p>
            <a:r>
              <a:rPr lang="es-ES" sz="3200" b="1" dirty="0">
                <a:solidFill>
                  <a:schemeClr val="bg1"/>
                </a:solidFill>
                <a:cs typeface="Arial" panose="020B0604020202020204" pitchFamily="34" charset="0"/>
              </a:rPr>
              <a:t>Antecedentes y situación</a:t>
            </a:r>
          </a:p>
          <a:p>
            <a:pPr algn="just"/>
            <a:endParaRPr lang="es-ES" sz="3200" dirty="0">
              <a:solidFill>
                <a:schemeClr val="bg1"/>
              </a:solidFill>
              <a:cs typeface="Arial" panose="020B0604020202020204" pitchFamily="34" charset="0"/>
            </a:endParaRPr>
          </a:p>
          <a:p>
            <a:pPr algn="just"/>
            <a:r>
              <a:rPr lang="es-ES" sz="2000" dirty="0">
                <a:solidFill>
                  <a:schemeClr val="bg1"/>
                </a:solidFill>
                <a:cs typeface="Arial" panose="020B0604020202020204" pitchFamily="34" charset="0"/>
              </a:rPr>
              <a:t>El año 2012 empiezan a caducar los primeros contratos de concesión para la prestación del servicio de transporte interurbano de viajeros por carretera en el ámbito insular de Ibiza. Las últimas prórrogas se aprueban el 28/12/2018.</a:t>
            </a:r>
          </a:p>
          <a:p>
            <a:pPr algn="just"/>
            <a:endParaRPr lang="es-ES" sz="2000" dirty="0">
              <a:solidFill>
                <a:schemeClr val="bg1"/>
              </a:solidFill>
              <a:cs typeface="Arial" panose="020B0604020202020204" pitchFamily="34" charset="0"/>
            </a:endParaRPr>
          </a:p>
          <a:p>
            <a:pPr algn="just"/>
            <a:r>
              <a:rPr lang="es-ES" sz="2000" b="0" i="0" u="none" strike="noStrike" baseline="0" dirty="0">
                <a:solidFill>
                  <a:schemeClr val="bg1"/>
                </a:solidFill>
              </a:rPr>
              <a:t>El Consell Insular de Eivissa a través del “</a:t>
            </a:r>
            <a:r>
              <a:rPr lang="es-ES" sz="2000" b="0" i="1" u="none" strike="noStrike" baseline="0" dirty="0">
                <a:solidFill>
                  <a:schemeClr val="bg1"/>
                </a:solidFill>
              </a:rPr>
              <a:t>Plan insular de servicios de transporte regular de viajeros por carretera de la isla de Ibiza</a:t>
            </a:r>
            <a:r>
              <a:rPr lang="es-ES" sz="2000" b="0" i="0" u="none" strike="noStrike" baseline="0" dirty="0">
                <a:solidFill>
                  <a:schemeClr val="bg1"/>
                </a:solidFill>
              </a:rPr>
              <a:t>” (PISTRVC), aprobado por acuerdo de Pleno del Consell d'Eivissa de fecha 30 de octubre de 2020, y en línea con el “</a:t>
            </a:r>
            <a:r>
              <a:rPr lang="es-ES" sz="2000" b="0" i="1" u="none" strike="noStrike" baseline="0" dirty="0">
                <a:solidFill>
                  <a:schemeClr val="bg1"/>
                </a:solidFill>
              </a:rPr>
              <a:t>Plan Director Sectorial de Movilidad de las Illes Balears 2019-2026</a:t>
            </a:r>
            <a:r>
              <a:rPr lang="es-ES" sz="2000" b="0" i="0" u="none" strike="noStrike" baseline="0" dirty="0">
                <a:solidFill>
                  <a:schemeClr val="bg1"/>
                </a:solidFill>
              </a:rPr>
              <a:t>”, ha definido una nueva estructura y modelo de servicio, que persigue como objetivos estratégicos fundamentales la mejora y la modernización de los servicios públicos de transporte de su titularidad.</a:t>
            </a:r>
            <a:endParaRPr lang="es-ES" sz="2000" dirty="0">
              <a:solidFill>
                <a:schemeClr val="bg1"/>
              </a:solidFill>
              <a:cs typeface="Arial" panose="020B0604020202020204" pitchFamily="34" charset="0"/>
            </a:endParaRPr>
          </a:p>
          <a:p>
            <a:pPr algn="just"/>
            <a:endParaRPr lang="es-ES" sz="2400"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178F5D47-42B9-4E16-86D4-A28414F732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60648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383C0AEC-6A05-4FF8-8598-F0E42D79A4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22EAB522-7681-43ED-90F5-BE187B6659CC}"/>
              </a:ext>
            </a:extLst>
          </p:cNvPr>
          <p:cNvSpPr txBox="1"/>
          <p:nvPr/>
        </p:nvSpPr>
        <p:spPr>
          <a:xfrm>
            <a:off x="1083577" y="964579"/>
            <a:ext cx="9830500" cy="3170099"/>
          </a:xfrm>
          <a:prstGeom prst="rect">
            <a:avLst/>
          </a:prstGeom>
          <a:noFill/>
        </p:spPr>
        <p:txBody>
          <a:bodyPr wrap="square" rtlCol="0">
            <a:spAutoFit/>
          </a:bodyPr>
          <a:lstStyle/>
          <a:p>
            <a:pPr algn="just"/>
            <a:r>
              <a:rPr lang="es-ES" sz="2000" b="0" i="0" u="none" strike="noStrike" baseline="0" dirty="0">
                <a:solidFill>
                  <a:schemeClr val="bg1"/>
                </a:solidFill>
                <a:latin typeface="Calibri" panose="020F0502020204030204" pitchFamily="34" charset="0"/>
              </a:rPr>
              <a:t>El objeto del presente proyecto es el establecimiento de las condiciones técnicas y económicas del contrato de servicio público regular permanente de uso general de transporte interurbano de viajeros por carretera.</a:t>
            </a:r>
          </a:p>
          <a:p>
            <a:pPr algn="just"/>
            <a:endParaRPr lang="es-ES" sz="2000" dirty="0">
              <a:solidFill>
                <a:schemeClr val="bg1"/>
              </a:solidFill>
              <a:latin typeface="Calibri" panose="020F0502020204030204" pitchFamily="34" charset="0"/>
              <a:cs typeface="Arial" panose="020B0604020202020204" pitchFamily="34" charset="0"/>
            </a:endParaRPr>
          </a:p>
          <a:p>
            <a:pPr algn="just"/>
            <a:r>
              <a:rPr lang="es-ES" sz="2000" dirty="0">
                <a:solidFill>
                  <a:schemeClr val="bg1"/>
                </a:solidFill>
                <a:latin typeface="Calibri" panose="020F0502020204030204" pitchFamily="34" charset="0"/>
                <a:cs typeface="Arial" panose="020B0604020202020204" pitchFamily="34" charset="0"/>
              </a:rPr>
              <a:t>La meta final que se pretende conseguir con el proyecto de líneas es la definición de un sistema que suponga una alternativa real al vehículo privado, poniendo al usuario en el centro del servicio, y dando respuesta a demandas históricas: una flota de autobuses moderna, más sostenible medioambientalmente y adaptada a las necesidades de nuestra isla, nuevos sistemas de información al usuario, mejoras en la conectividad en toda la isla y durante todo el año, y un sistema tarifario moderno y adaptado a los nuevos tiempos.</a:t>
            </a:r>
            <a:endParaRPr lang="es-ES"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370FE20C-BC48-412F-89EA-8A0532C86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269344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4AFFCA2B-BD58-48CA-95E3-792799381A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5CE2F444-C8E6-43B2-A0C0-2BD2CD3C6508}"/>
              </a:ext>
            </a:extLst>
          </p:cNvPr>
          <p:cNvSpPr txBox="1"/>
          <p:nvPr/>
        </p:nvSpPr>
        <p:spPr>
          <a:xfrm>
            <a:off x="1083577" y="749135"/>
            <a:ext cx="9830500" cy="3600986"/>
          </a:xfrm>
          <a:prstGeom prst="rect">
            <a:avLst/>
          </a:prstGeom>
          <a:noFill/>
        </p:spPr>
        <p:txBody>
          <a:bodyPr wrap="square" rtlCol="0">
            <a:spAutoFit/>
          </a:bodyPr>
          <a:lstStyle/>
          <a:p>
            <a:r>
              <a:rPr lang="es-ES" sz="3200" b="1" dirty="0">
                <a:solidFill>
                  <a:schemeClr val="bg1"/>
                </a:solidFill>
                <a:cs typeface="Arial" panose="020B0604020202020204" pitchFamily="34" charset="0"/>
              </a:rPr>
              <a:t>Incremento de servicios</a:t>
            </a:r>
          </a:p>
          <a:p>
            <a:pPr algn="just"/>
            <a:endParaRPr lang="es-ES" sz="3200" dirty="0">
              <a:solidFill>
                <a:schemeClr val="bg1"/>
              </a:solidFill>
              <a:cs typeface="Arial" panose="020B0604020202020204" pitchFamily="34" charset="0"/>
            </a:endParaRPr>
          </a:p>
          <a:p>
            <a:pPr marL="342900" indent="-342900" algn="just">
              <a:buFont typeface="Arial" panose="020B0604020202020204" pitchFamily="34" charset="0"/>
              <a:buChar char="•"/>
            </a:pPr>
            <a:r>
              <a:rPr lang="es-ES" sz="2000" dirty="0">
                <a:solidFill>
                  <a:schemeClr val="bg1"/>
                </a:solidFill>
                <a:cs typeface="Arial" panose="020B0604020202020204" pitchFamily="34" charset="0"/>
              </a:rPr>
              <a:t>Pasamos de las 57 líneas previstas en el PISTRVC aprobado en 2020 a 59.</a:t>
            </a:r>
          </a:p>
          <a:p>
            <a:pPr marL="800100" lvl="1" indent="-342900" algn="just">
              <a:buFont typeface="Arial" panose="020B0604020202020204" pitchFamily="34" charset="0"/>
              <a:buChar char="•"/>
            </a:pPr>
            <a:r>
              <a:rPr lang="es-ES" sz="2000" dirty="0">
                <a:solidFill>
                  <a:schemeClr val="bg1"/>
                </a:solidFill>
                <a:cs typeface="Arial" panose="020B0604020202020204" pitchFamily="34" charset="0"/>
              </a:rPr>
              <a:t>Se crea una nueva línea que conecta directamente Sant Josep con Sant Antoni, dando servicio a la zona del C.P. </a:t>
            </a:r>
            <a:r>
              <a:rPr lang="es-ES" sz="2000" dirty="0" err="1">
                <a:solidFill>
                  <a:schemeClr val="bg1"/>
                </a:solidFill>
                <a:cs typeface="Arial" panose="020B0604020202020204" pitchFamily="34" charset="0"/>
              </a:rPr>
              <a:t>L’Urgell</a:t>
            </a:r>
            <a:r>
              <a:rPr lang="es-ES" sz="2000" dirty="0">
                <a:solidFill>
                  <a:schemeClr val="bg1"/>
                </a:solidFill>
                <a:cs typeface="Arial" panose="020B0604020202020204" pitchFamily="34" charset="0"/>
              </a:rPr>
              <a:t> y a la residencia de Sa Serra. A16.</a:t>
            </a:r>
          </a:p>
          <a:p>
            <a:pPr marL="800100" lvl="1" indent="-342900" algn="just">
              <a:buFont typeface="Arial" panose="020B0604020202020204" pitchFamily="34" charset="0"/>
              <a:buChar char="•"/>
            </a:pPr>
            <a:r>
              <a:rPr lang="es-ES" sz="2000" dirty="0">
                <a:solidFill>
                  <a:schemeClr val="bg1"/>
                </a:solidFill>
                <a:cs typeface="Arial" panose="020B0604020202020204" pitchFamily="34" charset="0"/>
              </a:rPr>
              <a:t>Aparece la P10, reforzando la conexión de Santa Eulària con Cala Martina y Es </a:t>
            </a:r>
            <a:r>
              <a:rPr lang="es-ES" sz="2000" dirty="0" err="1">
                <a:solidFill>
                  <a:schemeClr val="bg1"/>
                </a:solidFill>
                <a:cs typeface="Arial" panose="020B0604020202020204" pitchFamily="34" charset="0"/>
              </a:rPr>
              <a:t>Canar</a:t>
            </a:r>
            <a:r>
              <a:rPr lang="es-ES" sz="2000" dirty="0">
                <a:solidFill>
                  <a:schemeClr val="bg1"/>
                </a:solidFill>
                <a:cs typeface="Arial" panose="020B0604020202020204" pitchFamily="34" charset="0"/>
              </a:rPr>
              <a:t>, servicio que antes solo se cubría con la Aero4.</a:t>
            </a:r>
          </a:p>
          <a:p>
            <a:pPr marL="800100" lvl="1" indent="-342900" algn="just">
              <a:buFont typeface="Arial" panose="020B0604020202020204" pitchFamily="34" charset="0"/>
              <a:buChar char="•"/>
            </a:pPr>
            <a:r>
              <a:rPr lang="es-ES" sz="2000" dirty="0">
                <a:solidFill>
                  <a:schemeClr val="bg1"/>
                </a:solidFill>
                <a:cs typeface="Arial" panose="020B0604020202020204" pitchFamily="34" charset="0"/>
              </a:rPr>
              <a:t>La línea Santa Eulària – Sant Joan – Portinatx pasa a ser una línea troncal.</a:t>
            </a:r>
          </a:p>
          <a:p>
            <a:pPr marL="800100" lvl="1" indent="-342900" algn="just">
              <a:buFont typeface="Arial" panose="020B0604020202020204" pitchFamily="34" charset="0"/>
              <a:buChar char="•"/>
            </a:pPr>
            <a:r>
              <a:rPr lang="es-ES" sz="2000" dirty="0">
                <a:solidFill>
                  <a:schemeClr val="bg1"/>
                </a:solidFill>
                <a:cs typeface="Arial" panose="020B0604020202020204" pitchFamily="34" charset="0"/>
              </a:rPr>
              <a:t>En el periodo de exposición pública puede haber todavía alguna mejora más.</a:t>
            </a:r>
          </a:p>
          <a:p>
            <a:pPr algn="just"/>
            <a:endParaRPr lang="es-ES" sz="2400"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5AF34BBB-A8DD-4DA7-8708-3ACE4DBC4D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176870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AD6709A6-7596-4606-A189-993E19377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4CC3044E-39C9-42B0-AC49-E67E9168593F}"/>
              </a:ext>
            </a:extLst>
          </p:cNvPr>
          <p:cNvSpPr txBox="1"/>
          <p:nvPr/>
        </p:nvSpPr>
        <p:spPr>
          <a:xfrm>
            <a:off x="1083577" y="749135"/>
            <a:ext cx="9830500" cy="4154984"/>
          </a:xfrm>
          <a:prstGeom prst="rect">
            <a:avLst/>
          </a:prstGeom>
          <a:noFill/>
        </p:spPr>
        <p:txBody>
          <a:bodyPr wrap="square" rtlCol="0">
            <a:spAutoFit/>
          </a:bodyPr>
          <a:lstStyle/>
          <a:p>
            <a:r>
              <a:rPr lang="es-ES" sz="3200" b="1" dirty="0">
                <a:solidFill>
                  <a:schemeClr val="bg1"/>
                </a:solidFill>
                <a:cs typeface="Arial" panose="020B0604020202020204" pitchFamily="34" charset="0"/>
              </a:rPr>
              <a:t>Eivissa</a:t>
            </a:r>
          </a:p>
          <a:p>
            <a:pPr algn="just"/>
            <a:endParaRPr lang="es-ES" sz="3200" dirty="0">
              <a:solidFill>
                <a:schemeClr val="bg1"/>
              </a:solidFill>
              <a:cs typeface="Arial" panose="020B0604020202020204" pitchFamily="34" charset="0"/>
            </a:endParaRPr>
          </a:p>
          <a:p>
            <a:pPr marL="342900" indent="-34290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34,08% de incremento en km respecto a 2019.</a:t>
            </a:r>
          </a:p>
          <a:p>
            <a:pPr marL="342900" indent="-34290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Nuevo sistema de conexiones urbanas con 4 nuevas líneas respecto a la situación actual. Se crea una línea que conecta el puerto de punta a punta todo el año. También habrá dos líneas nocturnas que conectan toda la zona metropolitana durante todo el año.</a:t>
            </a:r>
          </a:p>
          <a:p>
            <a:pPr marL="342900" indent="-342900" algn="just">
              <a:buFont typeface="Arial" panose="020B0604020202020204" pitchFamily="34" charset="0"/>
              <a:buChar char="•"/>
            </a:pP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Aprovechamiento de líneas interurbanas.</a:t>
            </a:r>
          </a:p>
          <a:p>
            <a:pPr marL="342900" indent="-34290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Barrios antes no conectados, como Talamanca, tendrán conexión directa con el centro de la ciudad.</a:t>
            </a:r>
          </a:p>
          <a:p>
            <a:pPr marL="342900" indent="-34290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Los autobuses también estarán adaptados a los requerimientos del servicio. No más autobuses sobredimensionados.</a:t>
            </a:r>
          </a:p>
          <a:p>
            <a:pPr marL="342900" indent="-342900" algn="just">
              <a:buFont typeface="Arial" panose="020B0604020202020204" pitchFamily="34" charset="0"/>
              <a:buChar char="•"/>
            </a:pPr>
            <a:r>
              <a:rPr lang="es-ES" sz="2000" dirty="0">
                <a:solidFill>
                  <a:schemeClr val="bg1"/>
                </a:solidFill>
                <a:latin typeface="Calibri" panose="020F0502020204030204" pitchFamily="34" charset="0"/>
                <a:ea typeface="Calibri" panose="020F0502020204030204" pitchFamily="34" charset="0"/>
                <a:cs typeface="Arial" panose="020B0604020202020204" pitchFamily="34" charset="0"/>
              </a:rPr>
              <a:t>32</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líneas en total darán servicio a este municipio</a:t>
            </a:r>
            <a:endParaRPr lang="es-ES" sz="2000"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A8946773-3A2D-4817-9FAD-A9FDC8189B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3666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A697ACDB-0188-4FDB-8466-839B93E60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2E5ACEA9-A4B0-48F8-8DC4-ACCBF879460D}"/>
              </a:ext>
            </a:extLst>
          </p:cNvPr>
          <p:cNvSpPr txBox="1"/>
          <p:nvPr/>
        </p:nvSpPr>
        <p:spPr>
          <a:xfrm>
            <a:off x="1083577" y="749135"/>
            <a:ext cx="9830500" cy="3231654"/>
          </a:xfrm>
          <a:prstGeom prst="rect">
            <a:avLst/>
          </a:prstGeom>
          <a:noFill/>
        </p:spPr>
        <p:txBody>
          <a:bodyPr wrap="square" rtlCol="0">
            <a:spAutoFit/>
          </a:bodyPr>
          <a:lstStyle/>
          <a:p>
            <a:r>
              <a:rPr lang="es-ES" sz="3200" b="1" dirty="0">
                <a:solidFill>
                  <a:schemeClr val="bg1"/>
                </a:solidFill>
                <a:cs typeface="Arial" panose="020B0604020202020204" pitchFamily="34" charset="0"/>
              </a:rPr>
              <a:t>Santa Eulària des </a:t>
            </a:r>
            <a:r>
              <a:rPr lang="es-ES" sz="3200" b="1" dirty="0" err="1">
                <a:solidFill>
                  <a:schemeClr val="bg1"/>
                </a:solidFill>
                <a:cs typeface="Arial" panose="020B0604020202020204" pitchFamily="34" charset="0"/>
              </a:rPr>
              <a:t>Riu</a:t>
            </a:r>
            <a:endParaRPr lang="es-ES" sz="3200" b="1" dirty="0">
              <a:solidFill>
                <a:schemeClr val="bg1"/>
              </a:solidFill>
              <a:cs typeface="Arial" panose="020B0604020202020204" pitchFamily="34" charset="0"/>
            </a:endParaRPr>
          </a:p>
          <a:p>
            <a:endParaRPr lang="es-ES" sz="3200" b="1" dirty="0">
              <a:solidFill>
                <a:schemeClr val="bg1"/>
              </a:solidFill>
              <a:cs typeface="Arial" panose="020B0604020202020204" pitchFamily="34" charset="0"/>
            </a:endParaRP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46,90% de incremento en km respecto a 2019.</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La conexión con Sant Antoni se mantendrá durante todo el año y con horarios ampliados, dando servicio directo a Santa Gertrudis, que a día de hoy no tiene conexión directa con la capital de su municipio.</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Aumentan de forma importante las conexiones con Sant Antoni y con Sant Joan, tanto en verano como en invierno.</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19 líneas en total darán servicio a este municipio.</a:t>
            </a:r>
            <a:endParaRPr lang="es-ES" sz="3600"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4C813225-CDE8-4686-B8C9-1AB8AEF991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35170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3539430"/>
          </a:xfrm>
          <a:prstGeom prst="rect">
            <a:avLst/>
          </a:prstGeom>
          <a:noFill/>
        </p:spPr>
        <p:txBody>
          <a:bodyPr wrap="square" rtlCol="0">
            <a:spAutoFit/>
          </a:bodyPr>
          <a:lstStyle/>
          <a:p>
            <a:r>
              <a:rPr lang="es-ES" sz="3200" b="1" dirty="0">
                <a:solidFill>
                  <a:schemeClr val="bg1"/>
                </a:solidFill>
                <a:cs typeface="Arial" panose="020B0604020202020204" pitchFamily="34" charset="0"/>
              </a:rPr>
              <a:t>Sant Josep de </a:t>
            </a:r>
            <a:r>
              <a:rPr lang="es-ES" sz="3200" b="1" dirty="0" err="1">
                <a:solidFill>
                  <a:schemeClr val="bg1"/>
                </a:solidFill>
                <a:cs typeface="Arial" panose="020B0604020202020204" pitchFamily="34" charset="0"/>
              </a:rPr>
              <a:t>sa</a:t>
            </a:r>
            <a:r>
              <a:rPr lang="es-ES" sz="3200" b="1" dirty="0">
                <a:solidFill>
                  <a:schemeClr val="bg1"/>
                </a:solidFill>
                <a:cs typeface="Arial" panose="020B0604020202020204" pitchFamily="34" charset="0"/>
              </a:rPr>
              <a:t> Talaia</a:t>
            </a:r>
          </a:p>
          <a:p>
            <a:endParaRPr lang="es-ES" sz="3200" b="1" dirty="0">
              <a:solidFill>
                <a:schemeClr val="bg1"/>
              </a:solidFill>
              <a:cs typeface="Arial" panose="020B0604020202020204" pitchFamily="34" charset="0"/>
            </a:endParaRP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26,93% de incremento en km respecto a 2019.</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Importantes aumentos, especialmente en invierno, en cuanto a las conexiones con Sant Antoni y Eivissa.</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Se crea una línea nueva (A16) para conectar directamente Sant Josep con Sant Antoni, dando servicio al C.P. </a:t>
            </a:r>
            <a:r>
              <a:rPr lang="es-ES" sz="20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L’Urgell</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y la zona polideportiva, además de a la residencia de Sa Serra, pasando por todo el tramo de la carretera EI-700. Petición específica del Ayuntamiento en las reuniones de trabajo.</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22 líneas en total darán servicio a este municipio.</a:t>
            </a:r>
            <a:endParaRPr lang="es-ES" sz="3600"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54BEB117-C929-4FB2-8824-2A3DC12F0C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345287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1CEC64B2-4303-40B1-BAF8-B15830DC9284}"/>
              </a:ext>
            </a:extLst>
          </p:cNvPr>
          <p:cNvPicPr>
            <a:picLocks noChangeAspect="1"/>
          </p:cNvPicPr>
          <p:nvPr/>
        </p:nvPicPr>
        <p:blipFill rotWithShape="1">
          <a:blip r:embed="rId2"/>
          <a:srcRect l="15501" r="25377" b="-1"/>
          <a:stretch/>
        </p:blipFill>
        <p:spPr>
          <a:xfrm>
            <a:off x="20" y="1282"/>
            <a:ext cx="12191980" cy="6856718"/>
          </a:xfrm>
          <a:prstGeom prst="rect">
            <a:avLst/>
          </a:prstGeom>
        </p:spPr>
      </p:pic>
      <p:pic>
        <p:nvPicPr>
          <p:cNvPr id="4" name="Gráfico 3">
            <a:extLst>
              <a:ext uri="{FF2B5EF4-FFF2-40B4-BE49-F238E27FC236}">
                <a16:creationId xmlns:a16="http://schemas.microsoft.com/office/drawing/2014/main" id="{7E310B0C-A153-4BBD-9CF2-61D44F163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907" y="5097974"/>
            <a:ext cx="1311340" cy="1389396"/>
          </a:xfrm>
          <a:prstGeom prst="rect">
            <a:avLst/>
          </a:prstGeom>
        </p:spPr>
      </p:pic>
      <p:sp>
        <p:nvSpPr>
          <p:cNvPr id="5" name="CuadroTexto 4">
            <a:extLst>
              <a:ext uri="{FF2B5EF4-FFF2-40B4-BE49-F238E27FC236}">
                <a16:creationId xmlns:a16="http://schemas.microsoft.com/office/drawing/2014/main" id="{79508C06-2FF5-4607-A677-3BCC8D3ABBD7}"/>
              </a:ext>
            </a:extLst>
          </p:cNvPr>
          <p:cNvSpPr txBox="1"/>
          <p:nvPr/>
        </p:nvSpPr>
        <p:spPr>
          <a:xfrm>
            <a:off x="1083577" y="749135"/>
            <a:ext cx="9830500" cy="3847207"/>
          </a:xfrm>
          <a:prstGeom prst="rect">
            <a:avLst/>
          </a:prstGeom>
          <a:noFill/>
        </p:spPr>
        <p:txBody>
          <a:bodyPr wrap="square" rtlCol="0">
            <a:spAutoFit/>
          </a:bodyPr>
          <a:lstStyle/>
          <a:p>
            <a:r>
              <a:rPr lang="es-ES" sz="3200" b="1" dirty="0">
                <a:solidFill>
                  <a:schemeClr val="bg1"/>
                </a:solidFill>
                <a:cs typeface="Arial" panose="020B0604020202020204" pitchFamily="34" charset="0"/>
              </a:rPr>
              <a:t>Sant Antoni de Portmany</a:t>
            </a:r>
          </a:p>
          <a:p>
            <a:endParaRPr lang="es-ES" sz="3200" b="1" dirty="0">
              <a:solidFill>
                <a:schemeClr val="bg1"/>
              </a:solidFill>
              <a:cs typeface="Arial" panose="020B0604020202020204" pitchFamily="34" charset="0"/>
            </a:endParaRP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34,52% de incremento en km respecto a 2019.</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Como hemos dicho antes, la conexión con Santa Eulària se mantendrá durante todo el año, con horarios pensados para la gente que va a estudiar o a trabajar.</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Importantes aumentos de conexión especialmente con Santa Eulària, pero también con Sant Josep.</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Nueva conexión antes no existente con Sant Joan durante todo el año.</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Santa </a:t>
            </a:r>
            <a:r>
              <a:rPr lang="es-ES" sz="20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Agnès</a:t>
            </a: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pasa de tener un servicio a demanda, a tener un servicio permanente (respecto al PISTRVC).</a:t>
            </a:r>
          </a:p>
          <a:p>
            <a:pPr marL="285750" indent="-285750" algn="just">
              <a:buFont typeface="Arial" panose="020B0604020202020204" pitchFamily="34" charset="0"/>
              <a:buChar char="•"/>
            </a:pPr>
            <a:r>
              <a:rPr lang="es-E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18 líneas en total darán servicio a este municipio.</a:t>
            </a:r>
            <a:endParaRPr lang="es-ES" sz="3600" dirty="0">
              <a:solidFill>
                <a:schemeClr val="bg1"/>
              </a:solidFill>
              <a:cs typeface="Arial" panose="020B0604020202020204" pitchFamily="34" charset="0"/>
            </a:endParaRPr>
          </a:p>
        </p:txBody>
      </p:sp>
      <p:pic>
        <p:nvPicPr>
          <p:cNvPr id="6" name="Gráfico 5">
            <a:extLst>
              <a:ext uri="{FF2B5EF4-FFF2-40B4-BE49-F238E27FC236}">
                <a16:creationId xmlns:a16="http://schemas.microsoft.com/office/drawing/2014/main" id="{2075FDC4-5DB2-42B4-B829-C52A64210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5630" y="5207592"/>
            <a:ext cx="2463572" cy="1279778"/>
          </a:xfrm>
          <a:prstGeom prst="rect">
            <a:avLst/>
          </a:prstGeom>
        </p:spPr>
      </p:pic>
    </p:spTree>
    <p:extLst>
      <p:ext uri="{BB962C8B-B14F-4D97-AF65-F5344CB8AC3E}">
        <p14:creationId xmlns:p14="http://schemas.microsoft.com/office/powerpoint/2010/main" val="3561005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1761</Words>
  <Application>Microsoft Office PowerPoint</Application>
  <PresentationFormat>Panorámica</PresentationFormat>
  <Paragraphs>96</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TORRES SERRA</dc:creator>
  <cp:lastModifiedBy>JAVIER TORRES SERRA</cp:lastModifiedBy>
  <cp:revision>22</cp:revision>
  <dcterms:created xsi:type="dcterms:W3CDTF">2021-09-19T07:05:49Z</dcterms:created>
  <dcterms:modified xsi:type="dcterms:W3CDTF">2021-09-19T17:22:10Z</dcterms:modified>
</cp:coreProperties>
</file>